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9" r:id="rId1"/>
  </p:sldMasterIdLst>
  <p:notesMasterIdLst>
    <p:notesMasterId r:id="rId27"/>
  </p:notesMasterIdLst>
  <p:handoutMasterIdLst>
    <p:handoutMasterId r:id="rId28"/>
  </p:handoutMasterIdLst>
  <p:sldIdLst>
    <p:sldId id="468" r:id="rId2"/>
    <p:sldId id="258" r:id="rId3"/>
    <p:sldId id="474" r:id="rId4"/>
    <p:sldId id="475" r:id="rId5"/>
    <p:sldId id="476" r:id="rId6"/>
    <p:sldId id="477" r:id="rId7"/>
    <p:sldId id="478" r:id="rId8"/>
    <p:sldId id="479" r:id="rId9"/>
    <p:sldId id="480" r:id="rId10"/>
    <p:sldId id="481" r:id="rId11"/>
    <p:sldId id="482" r:id="rId12"/>
    <p:sldId id="483" r:id="rId13"/>
    <p:sldId id="484" r:id="rId14"/>
    <p:sldId id="485" r:id="rId15"/>
    <p:sldId id="486" r:id="rId16"/>
    <p:sldId id="489" r:id="rId17"/>
    <p:sldId id="490" r:id="rId18"/>
    <p:sldId id="491" r:id="rId19"/>
    <p:sldId id="492" r:id="rId20"/>
    <p:sldId id="493" r:id="rId21"/>
    <p:sldId id="494" r:id="rId22"/>
    <p:sldId id="495" r:id="rId23"/>
    <p:sldId id="496" r:id="rId24"/>
    <p:sldId id="497" r:id="rId25"/>
    <p:sldId id="47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010E5C0D-DEC7-49E6-871D-115B1A18AED5}">
          <p14:sldIdLst>
            <p14:sldId id="468"/>
          </p14:sldIdLst>
        </p14:section>
        <p14:section name="Slide Layouts" id="{DBC14FB2-0831-46B5-9F86-7D2690041337}">
          <p14:sldIdLst>
            <p14:sldId id="258"/>
            <p14:sldId id="474"/>
            <p14:sldId id="475"/>
            <p14:sldId id="476"/>
            <p14:sldId id="477"/>
            <p14:sldId id="478"/>
            <p14:sldId id="479"/>
            <p14:sldId id="480"/>
            <p14:sldId id="481"/>
            <p14:sldId id="482"/>
            <p14:sldId id="483"/>
            <p14:sldId id="484"/>
            <p14:sldId id="485"/>
            <p14:sldId id="486"/>
            <p14:sldId id="489"/>
            <p14:sldId id="490"/>
            <p14:sldId id="491"/>
            <p14:sldId id="492"/>
            <p14:sldId id="493"/>
            <p14:sldId id="494"/>
            <p14:sldId id="495"/>
            <p14:sldId id="496"/>
            <p14:sldId id="497"/>
          </p14:sldIdLst>
        </p14:section>
        <p14:section name="Closing Slides" id="{F2E83B7F-8566-4A22-A63D-6AFFE5AF7FDD}">
          <p14:sldIdLst>
            <p14:sldId id="47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7079D06-24A8-9350-E639-0309E5A876D1}" name="GONZALEZ Shirlene A * DAS" initials="SG" userId="S::Shirlene.A.Gonzalez@das.oregon.gov::f35d208d-be0d-411d-9848-c33da04c0f44" providerId="AD"/>
  <p188:author id="{B8D51547-53CF-5C57-9354-82A6D8F76B9D}" name="HIEBERT Hope * DAS" initials="HH*D" userId="S::Hope.Hiebert@das.oregon.gov::15908c54-dc8c-4719-bb28-cf12a9141c2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864"/>
    <a:srgbClr val="156FA3"/>
    <a:srgbClr val="187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6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90"/>
    </p:cViewPr>
  </p:sorter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C6E315-E0DA-5903-7CD8-314B58320B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A3D56C-6CA9-21B7-A445-EEFB1EFDA9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90A04-99C4-4EC0-869A-F84D310634F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6E8A54-2B06-3D87-B8E2-E3E9BED3D3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2B829D-C254-4FC4-FD3B-EFC809F559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9755E-320D-4E9A-96A6-F159B7B60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66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ptos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ptos" panose="020B0004020202020204" pitchFamily="34" charset="0"/>
              </a:defRPr>
            </a:lvl1pPr>
          </a:lstStyle>
          <a:p>
            <a:fld id="{505A08EA-1B28-4678-9404-C647BA3A55E0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ptos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ptos" panose="020B0004020202020204" pitchFamily="34" charset="0"/>
              </a:defRPr>
            </a:lvl1pPr>
          </a:lstStyle>
          <a:p>
            <a:fld id="{F3FE0AF5-3E75-4784-BD4F-47385C1B54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25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3">
            <a:extLst>
              <a:ext uri="{FF2B5EF4-FFF2-40B4-BE49-F238E27FC236}">
                <a16:creationId xmlns:a16="http://schemas.microsoft.com/office/drawing/2014/main" id="{59D77FDE-CBF6-ABFC-40A3-EA3C6EE0E0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7042"/>
            <a:ext cx="7487371" cy="686504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88DAB7C-0596-E934-5103-1E24EED1E654}"/>
              </a:ext>
            </a:extLst>
          </p:cNvPr>
          <p:cNvSpPr/>
          <p:nvPr userDrawn="1"/>
        </p:nvSpPr>
        <p:spPr>
          <a:xfrm>
            <a:off x="7489056" y="-7041"/>
            <a:ext cx="4702944" cy="6858000"/>
          </a:xfrm>
          <a:prstGeom prst="rect">
            <a:avLst/>
          </a:prstGeom>
          <a:solidFill>
            <a:srgbClr val="2038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F6846C2-A453-465D-8A3A-DC37F1DCB5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z="2800" dirty="0"/>
              <a:t>Title of Presentation</a:t>
            </a:r>
            <a:endParaRPr lang="en-US" sz="4800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99E359A-DB92-BD4A-F9FF-AD9328D84D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99413" y="3568700"/>
            <a:ext cx="3565524" cy="173196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dirty="0"/>
              <a:t>Name, Meeting Title, and Date on separate lines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E7F46DA-914A-8BAC-6CA4-66A8E475B1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2890" y="486258"/>
            <a:ext cx="3990301" cy="1130585"/>
          </a:xfrm>
          <a:prstGeom prst="rect">
            <a:avLst/>
          </a:prstGeom>
        </p:spPr>
      </p:pic>
      <p:sp>
        <p:nvSpPr>
          <p:cNvPr id="15" name="object 3">
            <a:extLst>
              <a:ext uri="{FF2B5EF4-FFF2-40B4-BE49-F238E27FC236}">
                <a16:creationId xmlns:a16="http://schemas.microsoft.com/office/drawing/2014/main" id="{E88FE2ED-1F2F-759C-3322-5D350F577319}"/>
              </a:ext>
            </a:extLst>
          </p:cNvPr>
          <p:cNvSpPr/>
          <p:nvPr userDrawn="1"/>
        </p:nvSpPr>
        <p:spPr>
          <a:xfrm>
            <a:off x="0" y="5198140"/>
            <a:ext cx="1143000" cy="1659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05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410" y="1327028"/>
            <a:ext cx="8596668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51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975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461" y="1303808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0818" y="1303808"/>
            <a:ext cx="4513541" cy="53858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 marL="742950" indent="-28575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0461" y="2813340"/>
            <a:ext cx="3854528" cy="25844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463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786" y="5338724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16786" y="1326503"/>
            <a:ext cx="8596668" cy="38457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6786" y="6071965"/>
            <a:ext cx="8596667" cy="674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46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489" y="1326277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489" y="4936167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61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2731" y="1375154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07536" y="4476460"/>
            <a:ext cx="7224524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1464" y="4936166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856716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666" y="136880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7666" y="4272486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68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ew of the earth from space">
            <a:extLst>
              <a:ext uri="{FF2B5EF4-FFF2-40B4-BE49-F238E27FC236}">
                <a16:creationId xmlns:a16="http://schemas.microsoft.com/office/drawing/2014/main" id="{65951C09-581C-55BE-2813-DCA48C1822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7666" y="3907715"/>
            <a:ext cx="8596668" cy="1277775"/>
          </a:xfrm>
        </p:spPr>
        <p:txBody>
          <a:bodyPr anchor="b">
            <a:normAutofit/>
          </a:bodyPr>
          <a:lstStyle>
            <a:lvl1pPr algn="ctr">
              <a:defRPr sz="5400" b="0" i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797666" y="5313158"/>
            <a:ext cx="8596668" cy="8387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Contact Information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CFFE79-F1AC-8303-3C85-5EADE049AD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691" y="334983"/>
            <a:ext cx="3623001" cy="10259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5D87C7-0514-EEA6-E181-67FCCD5B74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199744"/>
            <a:ext cx="1146147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49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933" y="1375154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97665" y="4661529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7665" y="5175777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383860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935" y="1326277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00469" y="4729877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0470" y="5244125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89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3">
            <a:extLst>
              <a:ext uri="{FF2B5EF4-FFF2-40B4-BE49-F238E27FC236}">
                <a16:creationId xmlns:a16="http://schemas.microsoft.com/office/drawing/2014/main" id="{59D77FDE-CBF6-ABFC-40A3-EA3C6EE0E0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09797" y="-7041"/>
            <a:ext cx="7682204" cy="686504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88DAB7C-0596-E934-5103-1E24EED1E654}"/>
              </a:ext>
            </a:extLst>
          </p:cNvPr>
          <p:cNvSpPr/>
          <p:nvPr userDrawn="1"/>
        </p:nvSpPr>
        <p:spPr>
          <a:xfrm>
            <a:off x="-279121" y="7041"/>
            <a:ext cx="4788917" cy="6858000"/>
          </a:xfrm>
          <a:prstGeom prst="rect">
            <a:avLst/>
          </a:prstGeom>
          <a:solidFill>
            <a:srgbClr val="2038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F6846C2-A453-465D-8A3A-DC37F1DCB5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3112" y="1852523"/>
            <a:ext cx="3565524" cy="1518938"/>
          </a:xfrm>
        </p:spPr>
        <p:txBody>
          <a:bodyPr anchor="b" anchorCtr="0">
            <a:noAutofit/>
          </a:bodyPr>
          <a:lstStyle>
            <a:lvl1pPr algn="ctr">
              <a:defRPr sz="3600" b="1" i="1">
                <a:solidFill>
                  <a:schemeClr val="bg1"/>
                </a:solidFill>
              </a:defRPr>
            </a:lvl1pPr>
          </a:lstStyle>
          <a:p>
            <a:r>
              <a:rPr lang="en-US" sz="2800" dirty="0"/>
              <a:t>Thank you</a:t>
            </a:r>
            <a:endParaRPr lang="en-US" sz="4800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99E359A-DB92-BD4A-F9FF-AD9328D84D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112" y="3607141"/>
            <a:ext cx="3565524" cy="173196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dirty="0"/>
              <a:t>Contact Information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E7F46DA-914A-8BAC-6CA4-66A8E475B1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202" y="267796"/>
            <a:ext cx="3990301" cy="1130585"/>
          </a:xfrm>
          <a:prstGeom prst="rect">
            <a:avLst/>
          </a:prstGeom>
        </p:spPr>
      </p:pic>
      <p:sp>
        <p:nvSpPr>
          <p:cNvPr id="15" name="object 3">
            <a:extLst>
              <a:ext uri="{FF2B5EF4-FFF2-40B4-BE49-F238E27FC236}">
                <a16:creationId xmlns:a16="http://schemas.microsoft.com/office/drawing/2014/main" id="{E88FE2ED-1F2F-759C-3322-5D350F577319}"/>
              </a:ext>
            </a:extLst>
          </p:cNvPr>
          <p:cNvSpPr/>
          <p:nvPr userDrawn="1"/>
        </p:nvSpPr>
        <p:spPr>
          <a:xfrm>
            <a:off x="-279120" y="5198140"/>
            <a:ext cx="1143000" cy="1659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816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666" y="1309726"/>
            <a:ext cx="8596668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7666" y="2626356"/>
            <a:ext cx="8596668" cy="3880773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  <a:lvl2pPr marL="742950" indent="-28575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391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3302BEB-3422-9E94-962C-D3E5E3412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D76883E-1DE0-8729-513E-E5FADCCC8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9750" y="2257636"/>
            <a:ext cx="6835899" cy="2342728"/>
          </a:xfrm>
        </p:spPr>
        <p:txBody>
          <a:bodyPr anchor="ctr" anchorCtr="0">
            <a:normAutofit/>
          </a:bodyPr>
          <a:lstStyle>
            <a:lvl1pPr algn="l">
              <a:defRPr sz="6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Oregon State Seal">
            <a:extLst>
              <a:ext uri="{FF2B5EF4-FFF2-40B4-BE49-F238E27FC236}">
                <a16:creationId xmlns:a16="http://schemas.microsoft.com/office/drawing/2014/main" id="{3203676B-7580-1514-3A4C-85301B2E36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25" y="2257636"/>
            <a:ext cx="2335673" cy="23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18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ew of the earth from space&#10;&#10;Description automatically generated">
            <a:extLst>
              <a:ext uri="{FF2B5EF4-FFF2-40B4-BE49-F238E27FC236}">
                <a16:creationId xmlns:a16="http://schemas.microsoft.com/office/drawing/2014/main" id="{CC9F0CBF-897F-2DCC-9CB4-1CA3ECB958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B868B2-E243-4E26-0608-79FD0DA4D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7666" y="4961238"/>
            <a:ext cx="8596668" cy="13208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 – Click to edit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EAE600-3BB3-A7B0-683F-FF9E1E9BC2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DB9327-6467-4A90-F3E2-6B69E0CF8E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8989" y="307977"/>
            <a:ext cx="3603191" cy="1020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A91CD9-BD89-FF1E-7B85-99A183C2D4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187387"/>
            <a:ext cx="1146147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89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out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view of the earth from space">
            <a:extLst>
              <a:ext uri="{FF2B5EF4-FFF2-40B4-BE49-F238E27FC236}">
                <a16:creationId xmlns:a16="http://schemas.microsoft.com/office/drawing/2014/main" id="{DABD7EDE-C07D-19B5-5741-97B70825B6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CD8E0C-3F1C-C5C8-2D52-3F77D2170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7666" y="4426820"/>
            <a:ext cx="8596668" cy="956661"/>
          </a:xfrm>
        </p:spPr>
        <p:txBody>
          <a:bodyPr>
            <a:normAutofit/>
          </a:bodyPr>
          <a:lstStyle>
            <a:lvl1pPr algn="ctr">
              <a:defRPr sz="44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D63819-E2D3-836A-9BDA-64ABF2F3BB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6DA941-52B1-E3A9-22F9-D0BE660365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2965" y="435116"/>
            <a:ext cx="3378208" cy="9566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FBE47A-DE2C-BDDE-331D-17A681E003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199744"/>
            <a:ext cx="1146147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5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9699" y="1305011"/>
            <a:ext cx="8596668" cy="59007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699" y="2035036"/>
            <a:ext cx="8596668" cy="464040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742950" indent="-28575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F38FEF56-A9C4-4365-9DEC-DC287414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49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60080" y="1312100"/>
            <a:ext cx="8596668" cy="60952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0080" y="2035036"/>
            <a:ext cx="8596668" cy="464040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742950" indent="-28575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F38FEF56-A9C4-4365-9DEC-DC287414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379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EC9F3-86B4-212B-563B-1D4E877388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350136"/>
            <a:ext cx="12192000" cy="1591127"/>
          </a:xfrm>
        </p:spPr>
        <p:txBody>
          <a:bodyPr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5400" i="1" kern="1200" dirty="0">
                <a:solidFill>
                  <a:schemeClr val="accent1"/>
                </a:solidFill>
                <a:latin typeface="Aptos" panose="020B000402020202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870C9C-1768-B655-8483-1DD4D10407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F99F3449-9A28-666C-05DA-6DBE1C9A6053}"/>
              </a:ext>
            </a:extLst>
          </p:cNvPr>
          <p:cNvSpPr/>
          <p:nvPr userDrawn="1"/>
        </p:nvSpPr>
        <p:spPr>
          <a:xfrm>
            <a:off x="0" y="5198140"/>
            <a:ext cx="1143000" cy="1659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D6F375D-B96C-6900-968E-DC03A23AB7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4367592"/>
            <a:ext cx="12191999" cy="423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Contact information when needed.</a:t>
            </a:r>
          </a:p>
        </p:txBody>
      </p:sp>
      <p:pic>
        <p:nvPicPr>
          <p:cNvPr id="21" name="Picture 20" descr="A view of the earth from space&#10;&#10;Description automatically generated with medium confidence">
            <a:extLst>
              <a:ext uri="{FF2B5EF4-FFF2-40B4-BE49-F238E27FC236}">
                <a16:creationId xmlns:a16="http://schemas.microsoft.com/office/drawing/2014/main" id="{9A62746C-F5FD-AE09-473F-AEEBD8BFDD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0"/>
          <a:stretch/>
        </p:blipFill>
        <p:spPr>
          <a:xfrm>
            <a:off x="0" y="-23570"/>
            <a:ext cx="12192000" cy="14535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EE026E-8BE6-883E-8518-B497625799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9837" y="208246"/>
            <a:ext cx="2758423" cy="78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29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BA19F-C479-6B9D-E480-85C51C137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638" y="34290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C91DFA-C464-1669-210A-DCF7A95FD9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489" y="2668262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489" y="4518385"/>
            <a:ext cx="859666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9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120" y="1326277"/>
            <a:ext cx="8596668" cy="123985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0120" y="2566133"/>
            <a:ext cx="4184035" cy="388077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742950" indent="-28575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72754" y="2566133"/>
            <a:ext cx="4184034" cy="388077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742950" indent="-28575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38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317" y="1319383"/>
            <a:ext cx="8596668" cy="7858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9317" y="2160983"/>
            <a:ext cx="418562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9316" y="2792980"/>
            <a:ext cx="4185623" cy="33041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 marL="742950" indent="-28575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0367" y="2160983"/>
            <a:ext cx="418561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70367" y="2792981"/>
            <a:ext cx="4185617" cy="33041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 marL="742950" indent="-28575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233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view of the earth from space&#10;&#10;Description automatically generated with medium confidence">
            <a:extLst>
              <a:ext uri="{FF2B5EF4-FFF2-40B4-BE49-F238E27FC236}">
                <a16:creationId xmlns:a16="http://schemas.microsoft.com/office/drawing/2014/main" id="{C34B2AE8-4207-0D07-E42A-412D680D0E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0"/>
          <a:stretch/>
        </p:blipFill>
        <p:spPr>
          <a:xfrm>
            <a:off x="0" y="-23570"/>
            <a:ext cx="12192000" cy="145359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6908" y="133288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6908" y="2637132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8661" y="6507129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F38FEF56-A9C4-4365-9DEC-DC287414B8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94DEE634-B1F0-99C7-A79B-DC727D6704F1}"/>
              </a:ext>
            </a:extLst>
          </p:cNvPr>
          <p:cNvSpPr/>
          <p:nvPr userDrawn="1"/>
        </p:nvSpPr>
        <p:spPr>
          <a:xfrm>
            <a:off x="0" y="5198140"/>
            <a:ext cx="1143000" cy="165986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8531C8-ABD7-39D8-52F3-98AF0A66C81F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509837" y="208246"/>
            <a:ext cx="2758423" cy="78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9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2" r:id="rId2"/>
    <p:sldLayoutId id="2147483721" r:id="rId3"/>
    <p:sldLayoutId id="2147483737" r:id="rId4"/>
    <p:sldLayoutId id="2147483740" r:id="rId5"/>
    <p:sldLayoutId id="2147483744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46" r:id="rId17"/>
    <p:sldLayoutId id="2147483732" r:id="rId18"/>
    <p:sldLayoutId id="2147483733" r:id="rId19"/>
    <p:sldLayoutId id="2147483734" r:id="rId20"/>
    <p:sldLayoutId id="2147483741" r:id="rId21"/>
    <p:sldLayoutId id="2147483743" r:id="rId22"/>
    <p:sldLayoutId id="2147483745" r:id="rId2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Aptos" panose="020B000402020202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Aptos" panose="020B000402020202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000" kern="1200">
          <a:solidFill>
            <a:schemeClr val="tx1">
              <a:lumMod val="75000"/>
              <a:lumOff val="25000"/>
            </a:schemeClr>
          </a:solidFill>
          <a:latin typeface="Aptos" panose="020B000402020202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ptos" panose="020B0004020202020204" pitchFamily="34" charset="0"/>
          <a:ea typeface="+mn-ea"/>
          <a:cs typeface="Calibri" panose="020F0502020204030204" pitchFamily="34" charset="0"/>
        </a:defRPr>
      </a:lvl3pPr>
      <a:lvl4pPr marL="16573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ptos" panose="020B0004020202020204" pitchFamily="34" charset="0"/>
          <a:ea typeface="+mn-ea"/>
          <a:cs typeface="Calibri" panose="020F0502020204030204" pitchFamily="34" charset="0"/>
        </a:defRPr>
      </a:lvl4pPr>
      <a:lvl5pPr marL="21145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ptos" panose="020B000402020202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cc.gov/911-dispatchable-location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gic-geo.hub.arcgis.com/pages/standards" TargetMode="External"/><Relationship Id="rId2" Type="http://schemas.openxmlformats.org/officeDocument/2006/relationships/hyperlink" Target="https://geohub.oregon.gov/pages/addresses-and-buildings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FC6B9-9962-9A71-5EF8-840F602841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Oregon Address Point Data Standard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96CF2-0084-DAFA-8A03-B493A8005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Tom Elder</a:t>
            </a:r>
          </a:p>
          <a:p>
            <a:r>
              <a:rPr lang="en-US" dirty="0"/>
              <a:t>2025 Spring Framework Forum</a:t>
            </a:r>
          </a:p>
          <a:p>
            <a:r>
              <a:rPr lang="en-US" dirty="0"/>
              <a:t>May 15, 2025</a:t>
            </a:r>
          </a:p>
        </p:txBody>
      </p:sp>
    </p:spTree>
    <p:extLst>
      <p:ext uri="{BB962C8B-B14F-4D97-AF65-F5344CB8AC3E}">
        <p14:creationId xmlns:p14="http://schemas.microsoft.com/office/powerpoint/2010/main" val="1053175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726F2-A54C-CEF1-8666-54ADBE766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Dictionary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1A1FD-08BB-F847-FA55-4688AB7A7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D45288-1076-A5B8-090A-3DF27E8B3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1811" y="1887120"/>
            <a:ext cx="6552257" cy="464026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A69398-0F5D-20F9-01A0-871126821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104" y="1812592"/>
            <a:ext cx="3947226" cy="46802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104156-B40E-BA73-CA51-06CABFA3B0CE}"/>
              </a:ext>
            </a:extLst>
          </p:cNvPr>
          <p:cNvSpPr/>
          <p:nvPr/>
        </p:nvSpPr>
        <p:spPr>
          <a:xfrm>
            <a:off x="7903104" y="1812592"/>
            <a:ext cx="4040540" cy="468028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30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F1ADD-610E-E96A-C65A-1F93F9303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Address Points Starter Kit on </a:t>
            </a:r>
            <a:r>
              <a:rPr lang="en-US" dirty="0" err="1"/>
              <a:t>GEOHub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2AA18-BF58-0F57-AB11-622B4717C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972C0B-04D3-A235-B765-0DC280BE9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3032" y="1921627"/>
            <a:ext cx="6786385" cy="46402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2BF471-FA43-096B-9940-9DFA592308F0}"/>
              </a:ext>
            </a:extLst>
          </p:cNvPr>
          <p:cNvSpPr txBox="1"/>
          <p:nvPr/>
        </p:nvSpPr>
        <p:spPr>
          <a:xfrm>
            <a:off x="8644037" y="2269066"/>
            <a:ext cx="302542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03864"/>
                </a:solidFill>
              </a:rPr>
              <a:t>Search Category:</a:t>
            </a:r>
          </a:p>
          <a:p>
            <a:r>
              <a:rPr lang="en-US" sz="2000" dirty="0">
                <a:solidFill>
                  <a:srgbClr val="203864"/>
                </a:solidFill>
              </a:rPr>
              <a:t>Addresses and Buildings</a:t>
            </a:r>
          </a:p>
          <a:p>
            <a:endParaRPr lang="en-US" sz="2000" dirty="0">
              <a:solidFill>
                <a:srgbClr val="203864"/>
              </a:solidFill>
            </a:endParaRPr>
          </a:p>
          <a:p>
            <a:r>
              <a:rPr lang="en-US" sz="2000" dirty="0">
                <a:solidFill>
                  <a:srgbClr val="203864"/>
                </a:solidFill>
              </a:rPr>
              <a:t>File Geodatabase with</a:t>
            </a:r>
          </a:p>
          <a:p>
            <a:endParaRPr lang="en-US" sz="2000" dirty="0">
              <a:solidFill>
                <a:srgbClr val="20386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03864"/>
                </a:solidFill>
              </a:rPr>
              <a:t>Point Feature Class Template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03864"/>
                </a:solidFill>
              </a:rPr>
              <a:t>Predefined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03864"/>
                </a:solidFill>
              </a:rPr>
              <a:t>Domains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03864"/>
                </a:solidFill>
              </a:rPr>
              <a:t>Metadata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192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8F14E-D13F-F859-8276-C6229BAC8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Download and Unzip the File Geodatabase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C1077-84EE-9EC7-093C-5C1FCB815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6A57B8-EED1-1247-6094-514FEBC85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0080" y="2282527"/>
            <a:ext cx="8596312" cy="2918337"/>
          </a:xfrm>
        </p:spPr>
      </p:pic>
    </p:spTree>
    <p:extLst>
      <p:ext uri="{BB962C8B-B14F-4D97-AF65-F5344CB8AC3E}">
        <p14:creationId xmlns:p14="http://schemas.microsoft.com/office/powerpoint/2010/main" val="4061017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14655-57F8-4FB0-9C7C-7F0C8CC0D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Starter Kit Feature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08903-B944-9F7F-0E96-1445D1A24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2A96D7-AE90-3D3E-CE82-5A98DFDFC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1027" y="2035175"/>
            <a:ext cx="8555284" cy="4640263"/>
          </a:xfrm>
        </p:spPr>
      </p:pic>
    </p:spTree>
    <p:extLst>
      <p:ext uri="{BB962C8B-B14F-4D97-AF65-F5344CB8AC3E}">
        <p14:creationId xmlns:p14="http://schemas.microsoft.com/office/powerpoint/2010/main" val="3665099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ACB67-5A39-961C-50C7-AFA84A4E4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Starter Kit Fields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79A63-67A3-783E-5932-DA008EF1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10BB7D-962E-780E-F421-DCD013EA10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3210" y="2035175"/>
            <a:ext cx="8310918" cy="4640263"/>
          </a:xfrm>
        </p:spPr>
      </p:pic>
    </p:spTree>
    <p:extLst>
      <p:ext uri="{BB962C8B-B14F-4D97-AF65-F5344CB8AC3E}">
        <p14:creationId xmlns:p14="http://schemas.microsoft.com/office/powerpoint/2010/main" val="760738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82BED-09F3-2349-C0E7-0B82506D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Starter Kit Domains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5ECA9-1E72-9A10-C3F7-B4C4FB07B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C09A6F-3067-246E-B5BE-D3F573BF8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0029" y="2035175"/>
            <a:ext cx="8337280" cy="4640263"/>
          </a:xfrm>
        </p:spPr>
      </p:pic>
    </p:spTree>
    <p:extLst>
      <p:ext uri="{BB962C8B-B14F-4D97-AF65-F5344CB8AC3E}">
        <p14:creationId xmlns:p14="http://schemas.microsoft.com/office/powerpoint/2010/main" val="3597880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7F07-429F-5135-A491-E4210FC36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Starter Kit Metadata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E7739-037C-6118-D248-D4141F24A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6D3348-F02A-1154-A4FC-5865283C8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4136" y="2035175"/>
            <a:ext cx="8189066" cy="4640263"/>
          </a:xfrm>
        </p:spPr>
      </p:pic>
    </p:spTree>
    <p:extLst>
      <p:ext uri="{BB962C8B-B14F-4D97-AF65-F5344CB8AC3E}">
        <p14:creationId xmlns:p14="http://schemas.microsoft.com/office/powerpoint/2010/main" val="4099258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F22C9-AA95-8F01-149A-C583AD08E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Starter Kit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C3347-09E2-C929-818C-0ABA9276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8B6E08-CF6D-61A9-E69C-BF97CE9BD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0080" y="2035174"/>
            <a:ext cx="6071201" cy="46402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5386E3-25C6-116A-83DA-EFF4A4F63D97}"/>
              </a:ext>
            </a:extLst>
          </p:cNvPr>
          <p:cNvSpPr txBox="1"/>
          <p:nvPr/>
        </p:nvSpPr>
        <p:spPr>
          <a:xfrm>
            <a:off x="7890934" y="2967335"/>
            <a:ext cx="375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03864"/>
                </a:solidFill>
              </a:rPr>
              <a:t>All Values – NENA style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3864"/>
                </a:solidFill>
              </a:rPr>
              <a:t>Fully Spelled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3864"/>
                </a:solidFill>
              </a:rPr>
              <a:t>Title Case (upper and lower case)</a:t>
            </a:r>
          </a:p>
        </p:txBody>
      </p:sp>
    </p:spTree>
    <p:extLst>
      <p:ext uri="{BB962C8B-B14F-4D97-AF65-F5344CB8AC3E}">
        <p14:creationId xmlns:p14="http://schemas.microsoft.com/office/powerpoint/2010/main" val="1573538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EDC17-228C-16BE-A76F-7E93C8B6D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7F137-32CF-CE82-C6FB-1834E3F13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03864"/>
                </a:solidFill>
              </a:rPr>
              <a:t>Review future NENA changes</a:t>
            </a:r>
          </a:p>
          <a:p>
            <a:pPr lvl="1"/>
            <a:r>
              <a:rPr lang="en-US" dirty="0">
                <a:solidFill>
                  <a:srgbClr val="203864"/>
                </a:solidFill>
              </a:rPr>
              <a:t>Complete Address Number, Unit Conditional!, Unit Type, Unit Number</a:t>
            </a:r>
          </a:p>
          <a:p>
            <a:r>
              <a:rPr lang="en-US" dirty="0">
                <a:solidFill>
                  <a:srgbClr val="203864"/>
                </a:solidFill>
              </a:rPr>
              <a:t>Add or change fields as needed for any new business requirements</a:t>
            </a:r>
          </a:p>
          <a:p>
            <a:r>
              <a:rPr lang="en-US" b="1" dirty="0">
                <a:solidFill>
                  <a:srgbClr val="203864"/>
                </a:solidFill>
              </a:rPr>
              <a:t>Stewardship plan</a:t>
            </a:r>
          </a:p>
          <a:p>
            <a:pPr lvl="1"/>
            <a:r>
              <a:rPr lang="en-US" b="1" dirty="0">
                <a:solidFill>
                  <a:srgbClr val="203864"/>
                </a:solidFill>
              </a:rPr>
              <a:t>How to build and maintain a statewide seamless dataset</a:t>
            </a:r>
          </a:p>
          <a:p>
            <a:r>
              <a:rPr lang="en-US" dirty="0">
                <a:solidFill>
                  <a:srgbClr val="203864"/>
                </a:solidFill>
              </a:rPr>
              <a:t>Dataset will be needed for big projects coming up soon</a:t>
            </a:r>
          </a:p>
          <a:p>
            <a:pPr lvl="1"/>
            <a:r>
              <a:rPr lang="en-US" dirty="0">
                <a:solidFill>
                  <a:srgbClr val="203864"/>
                </a:solidFill>
              </a:rPr>
              <a:t>Dataset improvements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94BD8-3B80-66CC-1EA5-4D1F11765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785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8B143-E721-E9FF-339D-EC0689001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 Generation 9-1-1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5F5A6-DBE5-F2A0-0EE4-D924F81B3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0C7BD2-39AE-907F-DB8F-62095F922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2824" y="1921627"/>
            <a:ext cx="9130065" cy="4393857"/>
          </a:xfr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71FD14AC-4226-B41C-4EB3-A36FB1F31AD6}"/>
              </a:ext>
            </a:extLst>
          </p:cNvPr>
          <p:cNvSpPr/>
          <p:nvPr/>
        </p:nvSpPr>
        <p:spPr>
          <a:xfrm>
            <a:off x="10243060" y="3604003"/>
            <a:ext cx="806116" cy="40011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July</a:t>
            </a:r>
          </a:p>
        </p:txBody>
      </p:sp>
    </p:spTree>
    <p:extLst>
      <p:ext uri="{BB962C8B-B14F-4D97-AF65-F5344CB8AC3E}">
        <p14:creationId xmlns:p14="http://schemas.microsoft.com/office/powerpoint/2010/main" val="1891760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EEE26-9EC7-C977-4682-F63747F5F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1264301"/>
            <a:ext cx="8596668" cy="609527"/>
          </a:xfrm>
        </p:spPr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7C7C1-1B36-B017-D7AA-F99C9888F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7666" y="2035036"/>
            <a:ext cx="8596668" cy="464040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203864"/>
                </a:solidFill>
              </a:rPr>
              <a:t>Present the OGIC-endorsed Address Point Standard</a:t>
            </a:r>
          </a:p>
          <a:p>
            <a:pPr lvl="1"/>
            <a:r>
              <a:rPr lang="en-US" dirty="0">
                <a:solidFill>
                  <a:srgbClr val="203864"/>
                </a:solidFill>
              </a:rPr>
              <a:t>Starter Kit</a:t>
            </a:r>
          </a:p>
          <a:p>
            <a:endParaRPr lang="en-US" dirty="0">
              <a:solidFill>
                <a:srgbClr val="203864"/>
              </a:solidFill>
            </a:endParaRPr>
          </a:p>
          <a:p>
            <a:r>
              <a:rPr lang="en-US" dirty="0">
                <a:solidFill>
                  <a:srgbClr val="203864"/>
                </a:solidFill>
              </a:rPr>
              <a:t>Next Steps</a:t>
            </a:r>
          </a:p>
          <a:p>
            <a:pPr lvl="1"/>
            <a:r>
              <a:rPr lang="en-US" dirty="0">
                <a:solidFill>
                  <a:srgbClr val="203864"/>
                </a:solidFill>
              </a:rPr>
              <a:t>NENA Changes</a:t>
            </a:r>
          </a:p>
          <a:p>
            <a:pPr lvl="1"/>
            <a:r>
              <a:rPr lang="en-US" dirty="0">
                <a:solidFill>
                  <a:srgbClr val="203864"/>
                </a:solidFill>
              </a:rPr>
              <a:t>Stewardship Plan</a:t>
            </a:r>
          </a:p>
          <a:p>
            <a:endParaRPr lang="en-US" dirty="0">
              <a:solidFill>
                <a:srgbClr val="203864"/>
              </a:solidFill>
            </a:endParaRPr>
          </a:p>
          <a:p>
            <a:r>
              <a:rPr lang="en-US" dirty="0">
                <a:solidFill>
                  <a:srgbClr val="203864"/>
                </a:solidFill>
              </a:rPr>
              <a:t>Coming Soon</a:t>
            </a:r>
          </a:p>
          <a:p>
            <a:pPr lvl="1"/>
            <a:r>
              <a:rPr lang="en-US" dirty="0">
                <a:solidFill>
                  <a:srgbClr val="203864"/>
                </a:solidFill>
              </a:rPr>
              <a:t>Next Generation 9-1-1</a:t>
            </a:r>
          </a:p>
          <a:p>
            <a:pPr lvl="1"/>
            <a:r>
              <a:rPr lang="en-US" dirty="0">
                <a:solidFill>
                  <a:srgbClr val="203864"/>
                </a:solidFill>
              </a:rPr>
              <a:t>National Address Database (NAD)</a:t>
            </a:r>
          </a:p>
          <a:p>
            <a:pPr lvl="1"/>
            <a:r>
              <a:rPr lang="en-US" dirty="0">
                <a:solidFill>
                  <a:srgbClr val="203864"/>
                </a:solidFill>
              </a:rPr>
              <a:t>Census 2030 Local Update of Census Addresses (LUCA)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9B5A5-5CA5-9D9F-FEEF-A8F7D456C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389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91ECB-7C70-2475-6534-068E9B5CF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National Address Database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6B8A3-053E-BDE2-E744-78747632F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8E41DA40-7452-332E-1A29-888E6F0EF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5243" y="1852612"/>
            <a:ext cx="6338424" cy="48128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EAB7BC-A948-1565-928C-2F85D9D6F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1213" y="2707213"/>
            <a:ext cx="4363059" cy="222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47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C8484-B644-F53B-958A-7736B9870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Census 2030 LUCA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2C1A80-ED20-964D-3CBE-63C6E6E3E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Content Placeholder 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07F1E778-9F08-A4E6-D325-2D7419BAC2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39" y="2035175"/>
            <a:ext cx="8120459" cy="4640263"/>
          </a:xfrm>
        </p:spPr>
      </p:pic>
    </p:spTree>
    <p:extLst>
      <p:ext uri="{BB962C8B-B14F-4D97-AF65-F5344CB8AC3E}">
        <p14:creationId xmlns:p14="http://schemas.microsoft.com/office/powerpoint/2010/main" val="1478999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659AF-B6C7-9810-2789-D83F86728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Census 2030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A1215-206E-AE24-6810-C36523620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0A82FFDA-6091-3B56-9088-881CDC2E0C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385" y="2035175"/>
            <a:ext cx="8384567" cy="4640263"/>
          </a:xfr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E457A0A0-E461-CD02-B29F-58E748699A2F}"/>
              </a:ext>
            </a:extLst>
          </p:cNvPr>
          <p:cNvSpPr/>
          <p:nvPr/>
        </p:nvSpPr>
        <p:spPr>
          <a:xfrm>
            <a:off x="5304035" y="5545900"/>
            <a:ext cx="434897" cy="802888"/>
          </a:xfrm>
          <a:prstGeom prst="upArrow">
            <a:avLst/>
          </a:prstGeom>
          <a:solidFill>
            <a:srgbClr val="CC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23AA53-E20A-36BC-FA39-1A22E6D8BCC9}"/>
              </a:ext>
            </a:extLst>
          </p:cNvPr>
          <p:cNvSpPr txBox="1"/>
          <p:nvPr/>
        </p:nvSpPr>
        <p:spPr>
          <a:xfrm>
            <a:off x="10156748" y="3092116"/>
            <a:ext cx="1658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56FA3"/>
                </a:solidFill>
              </a:rPr>
              <a:t>4/1/2030</a:t>
            </a:r>
          </a:p>
        </p:txBody>
      </p:sp>
    </p:spTree>
    <p:extLst>
      <p:ext uri="{BB962C8B-B14F-4D97-AF65-F5344CB8AC3E}">
        <p14:creationId xmlns:p14="http://schemas.microsoft.com/office/powerpoint/2010/main" val="2109991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74D44-6AE5-65A5-1D1E-3D9E8E5A9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Improvements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D9A6-3A35-E4E8-9E3B-2BF2B9F05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03864"/>
                </a:solidFill>
              </a:rPr>
              <a:t>Missing Units – Residential and Commercial</a:t>
            </a:r>
          </a:p>
          <a:p>
            <a:pPr lvl="1"/>
            <a:r>
              <a:rPr lang="en-US" dirty="0">
                <a:solidFill>
                  <a:srgbClr val="203864"/>
                </a:solidFill>
              </a:rPr>
              <a:t>Census Housing Units</a:t>
            </a:r>
          </a:p>
          <a:p>
            <a:pPr lvl="1"/>
            <a:r>
              <a:rPr lang="en-US" dirty="0">
                <a:solidFill>
                  <a:srgbClr val="203864"/>
                </a:solidFill>
              </a:rPr>
              <a:t>Census Group Quarters</a:t>
            </a:r>
          </a:p>
          <a:p>
            <a:pPr lvl="1"/>
            <a:r>
              <a:rPr lang="en-US" dirty="0">
                <a:solidFill>
                  <a:srgbClr val="203864"/>
                </a:solidFill>
              </a:rPr>
              <a:t>FCC 9-1-1 Dispatchable Locations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20386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https://www.fcc.gov/911-dispatchable-location</a:t>
            </a:r>
            <a:endParaRPr lang="en-US" dirty="0">
              <a:solidFill>
                <a:srgbClr val="203864"/>
              </a:solidFill>
            </a:endParaRPr>
          </a:p>
          <a:p>
            <a:pPr lvl="2"/>
            <a:r>
              <a:rPr lang="en-US" dirty="0">
                <a:solidFill>
                  <a:srgbClr val="203864"/>
                </a:solidFill>
              </a:rPr>
              <a:t>Units</a:t>
            </a:r>
          </a:p>
          <a:p>
            <a:pPr lvl="2"/>
            <a:r>
              <a:rPr lang="en-US" dirty="0">
                <a:solidFill>
                  <a:srgbClr val="203864"/>
                </a:solidFill>
              </a:rPr>
              <a:t>Floor</a:t>
            </a:r>
          </a:p>
          <a:p>
            <a:pPr lvl="2"/>
            <a:r>
              <a:rPr lang="en-US" dirty="0">
                <a:solidFill>
                  <a:srgbClr val="203864"/>
                </a:solidFill>
              </a:rPr>
              <a:t>Building</a:t>
            </a:r>
          </a:p>
          <a:p>
            <a:pPr lvl="2"/>
            <a:r>
              <a:rPr lang="en-US" dirty="0">
                <a:solidFill>
                  <a:srgbClr val="203864"/>
                </a:solidFill>
              </a:rPr>
              <a:t>Room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BFBAE-8D29-40DF-3A03-35196E6E1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189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C3B1D-972A-1027-47D1-4400BB8A1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 Involved!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44D2D-A41D-B97E-C4E7-ADEDE36B2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>
                <a:solidFill>
                  <a:srgbClr val="203864"/>
                </a:solidFill>
              </a:rPr>
              <a:t>Anyone</a:t>
            </a:r>
            <a:r>
              <a:rPr lang="en-US" dirty="0">
                <a:solidFill>
                  <a:srgbClr val="203864"/>
                </a:solidFill>
              </a:rPr>
              <a:t> with the time and interest can participate.</a:t>
            </a:r>
          </a:p>
          <a:p>
            <a:pPr lvl="1"/>
            <a:r>
              <a:rPr lang="en-US" dirty="0">
                <a:solidFill>
                  <a:srgbClr val="203864"/>
                </a:solidFill>
              </a:rPr>
              <a:t>Local – cities, counties, regional, tribal, PSAP</a:t>
            </a:r>
          </a:p>
          <a:p>
            <a:pPr lvl="1"/>
            <a:r>
              <a:rPr lang="en-US" dirty="0">
                <a:solidFill>
                  <a:srgbClr val="203864"/>
                </a:solidFill>
              </a:rPr>
              <a:t>State</a:t>
            </a:r>
          </a:p>
          <a:p>
            <a:pPr lvl="1"/>
            <a:r>
              <a:rPr lang="en-US" dirty="0">
                <a:solidFill>
                  <a:srgbClr val="203864"/>
                </a:solidFill>
              </a:rPr>
              <a:t>Federal</a:t>
            </a:r>
          </a:p>
          <a:p>
            <a:pPr lvl="1"/>
            <a:r>
              <a:rPr lang="en-US" dirty="0">
                <a:solidFill>
                  <a:srgbClr val="203864"/>
                </a:solidFill>
              </a:rPr>
              <a:t>University</a:t>
            </a:r>
          </a:p>
          <a:p>
            <a:pPr lvl="1"/>
            <a:r>
              <a:rPr lang="en-US" dirty="0">
                <a:solidFill>
                  <a:srgbClr val="203864"/>
                </a:solidFill>
              </a:rPr>
              <a:t>Private, Non-Profit</a:t>
            </a:r>
          </a:p>
          <a:p>
            <a:pPr lvl="1"/>
            <a:endParaRPr lang="en-US" dirty="0">
              <a:solidFill>
                <a:srgbClr val="203864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203864"/>
                </a:solidFill>
              </a:rPr>
              <a:t>If you are interested just contact Tom or Melissa!</a:t>
            </a:r>
          </a:p>
          <a:p>
            <a:pPr marL="457200" lvl="1" indent="0">
              <a:buNone/>
            </a:pPr>
            <a:endParaRPr lang="en-US" dirty="0">
              <a:solidFill>
                <a:srgbClr val="203864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203864"/>
                </a:solidFill>
              </a:rPr>
              <a:t>Work also continues on the Building Footprints Data Standard.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203864"/>
                </a:solidFill>
              </a:rPr>
              <a:t>Contact Matt Williams if you are interested in participating.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C100C-A000-07CA-5FBC-2105C36E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19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D2A04-441D-51A7-3C1D-73A516E976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44F4A-0626-AB33-574E-B3B2F2D772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91911" y="3607141"/>
            <a:ext cx="4140547" cy="1731963"/>
          </a:xfrm>
        </p:spPr>
        <p:txBody>
          <a:bodyPr/>
          <a:lstStyle/>
          <a:p>
            <a:r>
              <a:rPr lang="en-US" dirty="0"/>
              <a:t>Tom.Elder@das.oregon.gov</a:t>
            </a:r>
          </a:p>
          <a:p>
            <a:r>
              <a:rPr lang="en-US" dirty="0"/>
              <a:t>Melissa.Foltz@das.oregon.gov</a:t>
            </a:r>
          </a:p>
          <a:p>
            <a:r>
              <a:rPr lang="en-US" dirty="0"/>
              <a:t>Matt.Williams@dogami.oregon.gov</a:t>
            </a:r>
          </a:p>
        </p:txBody>
      </p:sp>
    </p:spTree>
    <p:extLst>
      <p:ext uri="{BB962C8B-B14F-4D97-AF65-F5344CB8AC3E}">
        <p14:creationId xmlns:p14="http://schemas.microsoft.com/office/powerpoint/2010/main" val="384406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46595-74CD-654C-A348-19B6F9A12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have a new standard! Version 1.0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EFAC2-26D5-0F2C-49BC-7440E78AA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03864"/>
                </a:solidFill>
              </a:rPr>
              <a:t>Received OGIC unanimous endorsement April 30, 2025</a:t>
            </a:r>
          </a:p>
          <a:p>
            <a:r>
              <a:rPr lang="en-US" dirty="0">
                <a:solidFill>
                  <a:srgbClr val="203864"/>
                </a:solidFill>
              </a:rPr>
              <a:t>Now available on the </a:t>
            </a:r>
            <a:r>
              <a:rPr lang="en-US" dirty="0" err="1">
                <a:solidFill>
                  <a:srgbClr val="203864"/>
                </a:solidFill>
              </a:rPr>
              <a:t>GEOHub</a:t>
            </a:r>
            <a:r>
              <a:rPr lang="en-US" dirty="0">
                <a:solidFill>
                  <a:srgbClr val="203864"/>
                </a:solidFill>
              </a:rPr>
              <a:t> Addresses and Buildings theme page</a:t>
            </a:r>
          </a:p>
          <a:p>
            <a:pPr marL="0" indent="0">
              <a:buNone/>
            </a:pPr>
            <a:endParaRPr lang="en-US" dirty="0">
              <a:solidFill>
                <a:srgbClr val="203864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20386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https://geohub.oregon.gov/pages/addresses-and-buildings</a:t>
            </a:r>
            <a:endParaRPr lang="en-US" dirty="0">
              <a:solidFill>
                <a:srgbClr val="203864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03864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20386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https://ogic-geo.hub.arcgis.com/pages/standards</a:t>
            </a:r>
            <a:endParaRPr lang="en-US" dirty="0">
              <a:solidFill>
                <a:srgbClr val="203864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03864"/>
              </a:solidFill>
            </a:endParaRPr>
          </a:p>
          <a:p>
            <a:r>
              <a:rPr lang="en-US" dirty="0">
                <a:solidFill>
                  <a:srgbClr val="203864"/>
                </a:solidFill>
              </a:rPr>
              <a:t>Includes all the comments, corrections, and clarifications received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1197B-2EB8-A4A8-949B-16D10503F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71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33A0-D6B6-DD2C-6407-104106F79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Addresses and Buildings Theme 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A6B39-5D61-9AED-8B86-C37E840E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D96CD6-1C9D-39D1-8519-86D051382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2645" y="2035175"/>
            <a:ext cx="7212048" cy="4640263"/>
          </a:xfrm>
        </p:spPr>
      </p:pic>
    </p:spTree>
    <p:extLst>
      <p:ext uri="{BB962C8B-B14F-4D97-AF65-F5344CB8AC3E}">
        <p14:creationId xmlns:p14="http://schemas.microsoft.com/office/powerpoint/2010/main" val="4241713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BC1D6-41AA-E3B2-D544-30CDE4660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All OGIC-Endorsed Standards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14C06-1976-3757-4A80-8716327B6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B4EE87-ECE7-D3D0-C08C-C65FED22D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0513" y="2232807"/>
            <a:ext cx="8596312" cy="4244998"/>
          </a:xfrm>
        </p:spPr>
      </p:pic>
    </p:spTree>
    <p:extLst>
      <p:ext uri="{BB962C8B-B14F-4D97-AF65-F5344CB8AC3E}">
        <p14:creationId xmlns:p14="http://schemas.microsoft.com/office/powerpoint/2010/main" val="643248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D51C2-E079-B71E-22E6-3B007611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Standards Process at a Glance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1087-7812-E740-B8D1-EB3B179A6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03864"/>
                </a:solidFill>
              </a:rPr>
              <a:t>May 2024 – April 2025</a:t>
            </a:r>
          </a:p>
          <a:p>
            <a:r>
              <a:rPr lang="en-US" dirty="0">
                <a:solidFill>
                  <a:srgbClr val="203864"/>
                </a:solidFill>
              </a:rPr>
              <a:t>20 Workgroup Participants (state, local, federal, university, PSAP)</a:t>
            </a:r>
          </a:p>
          <a:p>
            <a:pPr lvl="1"/>
            <a:r>
              <a:rPr lang="en-US" dirty="0">
                <a:solidFill>
                  <a:srgbClr val="203864"/>
                </a:solidFill>
              </a:rPr>
              <a:t>Several other reviewers</a:t>
            </a:r>
          </a:p>
          <a:p>
            <a:r>
              <a:rPr lang="en-US" dirty="0">
                <a:solidFill>
                  <a:srgbClr val="203864"/>
                </a:solidFill>
              </a:rPr>
              <a:t>2 FIT Meetings</a:t>
            </a:r>
          </a:p>
          <a:p>
            <a:r>
              <a:rPr lang="en-US" dirty="0">
                <a:solidFill>
                  <a:srgbClr val="203864"/>
                </a:solidFill>
              </a:rPr>
              <a:t>7 Address Point Workgroup Meetings</a:t>
            </a:r>
          </a:p>
          <a:p>
            <a:r>
              <a:rPr lang="en-US" dirty="0">
                <a:solidFill>
                  <a:srgbClr val="203864"/>
                </a:solidFill>
              </a:rPr>
              <a:t>2 Framework Forums Presentations</a:t>
            </a:r>
          </a:p>
          <a:p>
            <a:r>
              <a:rPr lang="en-US" dirty="0">
                <a:solidFill>
                  <a:srgbClr val="203864"/>
                </a:solidFill>
              </a:rPr>
              <a:t>1 OGIC Presentation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3C149-2A13-B1EF-0B55-A41A93DC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79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F3252-3589-351C-0E40-804449D17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Quick Look at the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6791E-14A6-B0C1-E58F-49D8F2139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203864"/>
                </a:solidFill>
              </a:rPr>
              <a:t>84 pages</a:t>
            </a:r>
          </a:p>
          <a:p>
            <a:pPr lvl="1"/>
            <a:r>
              <a:rPr lang="en-US" dirty="0">
                <a:solidFill>
                  <a:srgbClr val="203864"/>
                </a:solidFill>
              </a:rPr>
              <a:t>  3 – 16	Introduction, background, reference</a:t>
            </a:r>
          </a:p>
          <a:p>
            <a:pPr lvl="1"/>
            <a:r>
              <a:rPr lang="en-US" b="1" dirty="0">
                <a:solidFill>
                  <a:srgbClr val="203864"/>
                </a:solidFill>
              </a:rPr>
              <a:t>16 – 18</a:t>
            </a:r>
            <a:r>
              <a:rPr lang="en-US" dirty="0">
                <a:solidFill>
                  <a:srgbClr val="203864"/>
                </a:solidFill>
              </a:rPr>
              <a:t>	</a:t>
            </a:r>
            <a:r>
              <a:rPr lang="en-US" b="1" dirty="0">
                <a:solidFill>
                  <a:srgbClr val="203864"/>
                </a:solidFill>
              </a:rPr>
              <a:t>Table of fields (handout)</a:t>
            </a:r>
          </a:p>
          <a:p>
            <a:pPr lvl="1"/>
            <a:r>
              <a:rPr lang="en-US" dirty="0">
                <a:solidFill>
                  <a:srgbClr val="203864"/>
                </a:solidFill>
              </a:rPr>
              <a:t>19 – 33	Detailed data dictionary, examples</a:t>
            </a:r>
          </a:p>
          <a:p>
            <a:pPr lvl="1"/>
            <a:r>
              <a:rPr lang="en-US" dirty="0">
                <a:solidFill>
                  <a:srgbClr val="203864"/>
                </a:solidFill>
              </a:rPr>
              <a:t>34 – 39	Appendices</a:t>
            </a:r>
          </a:p>
          <a:p>
            <a:pPr lvl="1"/>
            <a:r>
              <a:rPr lang="en-US" dirty="0">
                <a:solidFill>
                  <a:srgbClr val="203864"/>
                </a:solidFill>
              </a:rPr>
              <a:t>40 – 84	Domain lists, lookup tables</a:t>
            </a:r>
          </a:p>
          <a:p>
            <a:pPr lvl="1"/>
            <a:endParaRPr lang="en-US" dirty="0">
              <a:solidFill>
                <a:srgbClr val="203864"/>
              </a:solidFill>
            </a:endParaRPr>
          </a:p>
          <a:p>
            <a:r>
              <a:rPr lang="en-US" dirty="0">
                <a:solidFill>
                  <a:srgbClr val="203864"/>
                </a:solidFill>
              </a:rPr>
              <a:t>58 fields – 45 NENA, 13 Added</a:t>
            </a:r>
          </a:p>
          <a:p>
            <a:pPr lvl="1"/>
            <a:r>
              <a:rPr lang="en-US" dirty="0">
                <a:solidFill>
                  <a:srgbClr val="203864"/>
                </a:solidFill>
              </a:rPr>
              <a:t>Address – Full and parsed</a:t>
            </a:r>
          </a:p>
          <a:p>
            <a:pPr lvl="1"/>
            <a:r>
              <a:rPr lang="en-US" dirty="0">
                <a:solidFill>
                  <a:srgbClr val="203864"/>
                </a:solidFill>
              </a:rPr>
              <a:t>Localities – City, county, state, ZIP</a:t>
            </a:r>
          </a:p>
          <a:p>
            <a:pPr lvl="1"/>
            <a:r>
              <a:rPr lang="en-US" dirty="0">
                <a:solidFill>
                  <a:srgbClr val="203864"/>
                </a:solidFill>
              </a:rPr>
              <a:t>Location – Shape, </a:t>
            </a:r>
            <a:r>
              <a:rPr lang="en-US" dirty="0" err="1">
                <a:solidFill>
                  <a:srgbClr val="203864"/>
                </a:solidFill>
              </a:rPr>
              <a:t>ObjectID</a:t>
            </a:r>
            <a:r>
              <a:rPr lang="en-US" dirty="0">
                <a:solidFill>
                  <a:srgbClr val="203864"/>
                </a:solidFill>
              </a:rPr>
              <a:t>, longitude, latitude</a:t>
            </a:r>
          </a:p>
          <a:p>
            <a:pPr lvl="1"/>
            <a:r>
              <a:rPr lang="en-US" dirty="0">
                <a:solidFill>
                  <a:srgbClr val="203864"/>
                </a:solidFill>
              </a:rPr>
              <a:t>Additional</a:t>
            </a:r>
          </a:p>
          <a:p>
            <a:pPr lvl="1"/>
            <a:endParaRPr lang="en-US" dirty="0">
              <a:solidFill>
                <a:srgbClr val="203864"/>
              </a:solidFill>
            </a:endParaRPr>
          </a:p>
          <a:p>
            <a:r>
              <a:rPr lang="en-US" dirty="0">
                <a:solidFill>
                  <a:srgbClr val="203864"/>
                </a:solidFill>
              </a:rPr>
              <a:t>13 Domains – Incorporated cities, ZIP Codes, counties, others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B797D-AE55-3A4F-1649-E1E66F277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506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036C1-3CC5-010C-BCE0-26985F9EE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Fields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CE003-26EB-1204-7144-A3C48A0B3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7D159E-3A06-A50A-836F-FECEECBB9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4782" y="1801270"/>
            <a:ext cx="7648596" cy="487416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2D60F9-68FD-999C-7EAB-987148354FFD}"/>
              </a:ext>
            </a:extLst>
          </p:cNvPr>
          <p:cNvSpPr txBox="1"/>
          <p:nvPr/>
        </p:nvSpPr>
        <p:spPr>
          <a:xfrm>
            <a:off x="9398155" y="2314178"/>
            <a:ext cx="25114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03864"/>
                </a:solidFill>
              </a:rPr>
              <a:t>Required</a:t>
            </a:r>
          </a:p>
          <a:p>
            <a:r>
              <a:rPr lang="en-US" dirty="0">
                <a:solidFill>
                  <a:srgbClr val="203864"/>
                </a:solidFill>
              </a:rPr>
              <a:t>Y = Required always</a:t>
            </a:r>
          </a:p>
          <a:p>
            <a:r>
              <a:rPr lang="en-US" dirty="0">
                <a:solidFill>
                  <a:srgbClr val="203864"/>
                </a:solidFill>
              </a:rPr>
              <a:t>C = Required if present</a:t>
            </a:r>
          </a:p>
          <a:p>
            <a:r>
              <a:rPr lang="en-US" dirty="0">
                <a:solidFill>
                  <a:srgbClr val="203864"/>
                </a:solidFill>
              </a:rPr>
              <a:t>N = Optional</a:t>
            </a:r>
          </a:p>
          <a:p>
            <a:endParaRPr lang="en-US" dirty="0">
              <a:solidFill>
                <a:srgbClr val="203864"/>
              </a:solidFill>
            </a:endParaRPr>
          </a:p>
          <a:p>
            <a:r>
              <a:rPr lang="en-US" b="1" dirty="0">
                <a:solidFill>
                  <a:srgbClr val="203864"/>
                </a:solidFill>
              </a:rPr>
              <a:t>Used</a:t>
            </a:r>
          </a:p>
          <a:p>
            <a:r>
              <a:rPr lang="en-US" dirty="0">
                <a:solidFill>
                  <a:srgbClr val="203864"/>
                </a:solidFill>
              </a:rPr>
              <a:t>1 = Always</a:t>
            </a:r>
          </a:p>
          <a:p>
            <a:r>
              <a:rPr lang="en-US" dirty="0">
                <a:solidFill>
                  <a:srgbClr val="203864"/>
                </a:solidFill>
              </a:rPr>
              <a:t>2 = Often</a:t>
            </a:r>
          </a:p>
          <a:p>
            <a:r>
              <a:rPr lang="en-US" dirty="0">
                <a:solidFill>
                  <a:srgbClr val="203864"/>
                </a:solidFill>
              </a:rPr>
              <a:t>3 = Occasionally</a:t>
            </a:r>
          </a:p>
          <a:p>
            <a:r>
              <a:rPr lang="en-US" dirty="0">
                <a:solidFill>
                  <a:srgbClr val="203864"/>
                </a:solidFill>
              </a:rPr>
              <a:t>4 = Rarely</a:t>
            </a:r>
          </a:p>
          <a:p>
            <a:endParaRPr lang="en-US" dirty="0">
              <a:solidFill>
                <a:srgbClr val="203864"/>
              </a:solidFill>
            </a:endParaRPr>
          </a:p>
          <a:p>
            <a:r>
              <a:rPr lang="en-US" b="1" dirty="0">
                <a:solidFill>
                  <a:srgbClr val="203864"/>
                </a:solidFill>
              </a:rPr>
              <a:t>Values</a:t>
            </a:r>
          </a:p>
          <a:p>
            <a:r>
              <a:rPr lang="en-US" dirty="0">
                <a:solidFill>
                  <a:srgbClr val="203864"/>
                </a:solidFill>
              </a:rPr>
              <a:t>Y = Has domain</a:t>
            </a:r>
          </a:p>
        </p:txBody>
      </p:sp>
    </p:spTree>
    <p:extLst>
      <p:ext uri="{BB962C8B-B14F-4D97-AF65-F5344CB8AC3E}">
        <p14:creationId xmlns:p14="http://schemas.microsoft.com/office/powerpoint/2010/main" val="2676946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098E6-07A3-CE46-A5AD-31456499B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338E9-EFC1-36E3-8A9D-B67DD9968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EF56-A9C4-4365-9DEC-DC287414B82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5BC04C-C9C3-31F0-BF67-50A46A6725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9108" y="1348556"/>
            <a:ext cx="7818612" cy="536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0087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3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1870A3"/>
      </a:accent1>
      <a:accent2>
        <a:srgbClr val="40C0BD"/>
      </a:accent2>
      <a:accent3>
        <a:srgbClr val="90C05F"/>
      </a:accent3>
      <a:accent4>
        <a:srgbClr val="FAA933"/>
      </a:accent4>
      <a:accent5>
        <a:srgbClr val="F0516C"/>
      </a:accent5>
      <a:accent6>
        <a:srgbClr val="FFFFFF"/>
      </a:accent6>
      <a:hlink>
        <a:srgbClr val="99CA3C"/>
      </a:hlink>
      <a:folHlink>
        <a:srgbClr val="90C05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S PPT Template 2024.pptx  -  Read-Only" id="{ACB31879-FD62-4606-B941-A115F1DC02E6}" vid="{386A8D2A-6C13-42AF-BE3C-ED102B8D7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09b73270-2993-4076-be47-9c78f42a1e84}" enabled="1" method="Privileged" siteId="{aa3f6932-fa7c-47b4-a0ce-a598cad161cf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46</TotalTime>
  <Words>561</Words>
  <Application>Microsoft Office PowerPoint</Application>
  <PresentationFormat>Widescreen</PresentationFormat>
  <Paragraphs>147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Aptos</vt:lpstr>
      <vt:lpstr>Arial</vt:lpstr>
      <vt:lpstr>Courier New</vt:lpstr>
      <vt:lpstr>Wingdings 3</vt:lpstr>
      <vt:lpstr>Facet</vt:lpstr>
      <vt:lpstr>Oregon Address Point Data Standard</vt:lpstr>
      <vt:lpstr>Agenda</vt:lpstr>
      <vt:lpstr>We have a new standard! Version 1.0</vt:lpstr>
      <vt:lpstr>Addresses and Buildings Theme Page</vt:lpstr>
      <vt:lpstr>All OGIC-Endorsed Standards </vt:lpstr>
      <vt:lpstr>Standards Process at a Glance</vt:lpstr>
      <vt:lpstr>Quick Look at the Standard</vt:lpstr>
      <vt:lpstr>Standard Fields</vt:lpstr>
      <vt:lpstr>PowerPoint Presentation</vt:lpstr>
      <vt:lpstr>Data Dictionary</vt:lpstr>
      <vt:lpstr>Address Points Starter Kit on GEOHub</vt:lpstr>
      <vt:lpstr>Download and Unzip the File Geodatabase</vt:lpstr>
      <vt:lpstr>Starter Kit Feature Class</vt:lpstr>
      <vt:lpstr>Starter Kit Fields</vt:lpstr>
      <vt:lpstr>Starter Kit Domains</vt:lpstr>
      <vt:lpstr>Starter Kit Metadata</vt:lpstr>
      <vt:lpstr>Starter Kit Example</vt:lpstr>
      <vt:lpstr>Next Steps</vt:lpstr>
      <vt:lpstr>Next Generation 9-1-1</vt:lpstr>
      <vt:lpstr>National Address Database</vt:lpstr>
      <vt:lpstr>Census 2030 LUCA Program</vt:lpstr>
      <vt:lpstr>Census 2030 Timeline</vt:lpstr>
      <vt:lpstr>Improvements Needed</vt:lpstr>
      <vt:lpstr>Get Involved!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FOLTZ Melissa * DAS</dc:creator>
  <cp:lastModifiedBy>ELDER Tom * DAS</cp:lastModifiedBy>
  <cp:revision>20</cp:revision>
  <dcterms:created xsi:type="dcterms:W3CDTF">2025-05-13T22:17:46Z</dcterms:created>
  <dcterms:modified xsi:type="dcterms:W3CDTF">2025-05-13T23:16:42Z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9b73270-2993-4076-be47-9c78f42a1e84_Enabled">
    <vt:lpwstr>true</vt:lpwstr>
  </property>
  <property fmtid="{D5CDD505-2E9C-101B-9397-08002B2CF9AE}" pid="3" name="MSIP_Label_09b73270-2993-4076-be47-9c78f42a1e84_SetDate">
    <vt:lpwstr>2024-06-26T18:25:04Z</vt:lpwstr>
  </property>
  <property fmtid="{D5CDD505-2E9C-101B-9397-08002B2CF9AE}" pid="4" name="MSIP_Label_09b73270-2993-4076-be47-9c78f42a1e84_Method">
    <vt:lpwstr>Privileged</vt:lpwstr>
  </property>
  <property fmtid="{D5CDD505-2E9C-101B-9397-08002B2CF9AE}" pid="5" name="MSIP_Label_09b73270-2993-4076-be47-9c78f42a1e84_Name">
    <vt:lpwstr>Level 1 - Published (Items)</vt:lpwstr>
  </property>
  <property fmtid="{D5CDD505-2E9C-101B-9397-08002B2CF9AE}" pid="6" name="MSIP_Label_09b73270-2993-4076-be47-9c78f42a1e84_SiteId">
    <vt:lpwstr>aa3f6932-fa7c-47b4-a0ce-a598cad161cf</vt:lpwstr>
  </property>
  <property fmtid="{D5CDD505-2E9C-101B-9397-08002B2CF9AE}" pid="7" name="MSIP_Label_09b73270-2993-4076-be47-9c78f42a1e84_ActionId">
    <vt:lpwstr>5250f667-2bc1-458e-8f9a-d3fdf0896305</vt:lpwstr>
  </property>
  <property fmtid="{D5CDD505-2E9C-101B-9397-08002B2CF9AE}" pid="8" name="MSIP_Label_09b73270-2993-4076-be47-9c78f42a1e84_ContentBits">
    <vt:lpwstr>0</vt:lpwstr>
  </property>
</Properties>
</file>