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64" r:id="rId4"/>
    <p:sldId id="258" r:id="rId5"/>
    <p:sldId id="268" r:id="rId6"/>
    <p:sldId id="265" r:id="rId7"/>
    <p:sldId id="261" r:id="rId8"/>
    <p:sldId id="260" r:id="rId9"/>
    <p:sldId id="259" r:id="rId10"/>
    <p:sldId id="262" r:id="rId11"/>
    <p:sldId id="267" r:id="rId12"/>
    <p:sldId id="263"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ma Robertson" initials="WR" lastIdx="2" clrIdx="0">
    <p:extLst>
      <p:ext uri="{19B8F6BF-5375-455C-9EA6-DF929625EA0E}">
        <p15:presenceInfo xmlns:p15="http://schemas.microsoft.com/office/powerpoint/2012/main" userId="S::wilma.robertson@its.idaho.gov::7ccfd098-fea9-4489-8ba3-1564a8bee0d2" providerId="AD"/>
      </p:ext>
    </p:extLst>
  </p:cmAuthor>
  <p:cmAuthor id="2" name="Tom Calton" initials="TC" lastIdx="1" clrIdx="1">
    <p:extLst>
      <p:ext uri="{19B8F6BF-5375-455C-9EA6-DF929625EA0E}">
        <p15:presenceInfo xmlns:p15="http://schemas.microsoft.com/office/powerpoint/2012/main" userId="S::tom.calton@its.idaho.gov::90ce9292-e9a1-4c23-9bb2-e8e50764c75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1F2"/>
    <a:srgbClr val="FDFDFD"/>
    <a:srgbClr val="828A8F"/>
    <a:srgbClr val="014F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B6737C-EB78-E9E9-952A-3E7FC9F26F3E}" v="185" dt="2023-09-15T15:38:31.128"/>
    <p1510:client id="{53CBF37F-8D04-3A36-669C-B95C5B60FDF1}" v="40" dt="2023-09-20T17:09:22.845"/>
    <p1510:client id="{E6FF40E3-9EC1-C650-AF3E-56BFCAE2D790}" v="57" dt="2023-09-19T12:47:06.222"/>
    <p1510:client id="{F5B5EEF5-CC4B-4AC4-A665-3E6118F5A487}" v="76" dt="2023-09-15T23:15:52.003"/>
    <p1510:client id="{FF16DDAD-B1B7-F5AD-F401-48D53DF8FA3D}" v="1499" dt="2023-09-15T19:12:07.3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3" autoAdjust="0"/>
    <p:restoredTop sz="81481" autoAdjust="0"/>
  </p:normalViewPr>
  <p:slideViewPr>
    <p:cSldViewPr snapToGrid="0">
      <p:cViewPr varScale="1">
        <p:scale>
          <a:sx n="80" d="100"/>
          <a:sy n="80" d="100"/>
        </p:scale>
        <p:origin x="7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D547CC-9021-45FC-97B3-EE649BCEAB1E}"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66F89B-0DA6-4732-A832-26EE214EC9DE}" type="slidenum">
              <a:rPr lang="en-US" smtClean="0"/>
              <a:t>‹#›</a:t>
            </a:fld>
            <a:endParaRPr lang="en-US"/>
          </a:p>
        </p:txBody>
      </p:sp>
    </p:spTree>
    <p:extLst>
      <p:ext uri="{BB962C8B-B14F-4D97-AF65-F5344CB8AC3E}">
        <p14:creationId xmlns:p14="http://schemas.microsoft.com/office/powerpoint/2010/main" val="3606337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Idaho Legislature allocated 1.3 million to IOEM to fund Next Generation GIS </a:t>
            </a:r>
            <a:r>
              <a:rPr lang="en-US" dirty="0"/>
              <a:t>project</a:t>
            </a:r>
            <a:r>
              <a:rPr lang="en-US"/>
              <a:t> in 2022. </a:t>
            </a:r>
          </a:p>
          <a:p>
            <a:endParaRPr lang="en-US">
              <a:cs typeface="Calibri"/>
            </a:endParaRPr>
          </a:p>
          <a:p>
            <a:r>
              <a:rPr lang="en-US">
                <a:cs typeface="Calibri"/>
              </a:rPr>
              <a:t>Contractors hired around September of that year.</a:t>
            </a:r>
          </a:p>
          <a:p>
            <a:endParaRPr lang="en-US">
              <a:cs typeface="Calibri"/>
            </a:endParaRPr>
          </a:p>
          <a:p>
            <a:r>
              <a:rPr lang="en-US">
                <a:cs typeface="Calibri"/>
              </a:rPr>
              <a:t>Public Safety Technical Working Group in the Idaho Geospatial office nominated the Idaho NG 911 standard which is based on the NENA standard, with additional fields for Idaho</a:t>
            </a:r>
          </a:p>
          <a:p>
            <a:endParaRPr lang="en-US">
              <a:cs typeface="Calibri"/>
            </a:endParaRPr>
          </a:p>
          <a:p>
            <a:r>
              <a:rPr lang="en-US">
                <a:cs typeface="Calibri"/>
              </a:rPr>
              <a:t>IGC-EC adopts the Idaho Standard for Next Generation 911</a:t>
            </a:r>
          </a:p>
          <a:p>
            <a:endParaRPr lang="en-US">
              <a:cs typeface="Calibri"/>
            </a:endParaRPr>
          </a:p>
          <a:p>
            <a:r>
              <a:rPr lang="en-US">
                <a:cs typeface="Calibri"/>
              </a:rPr>
              <a:t>Wilma Robertson named State Geographic Information Officer</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566F89B-0DA6-4732-A832-26EE214EC9DE}" type="slidenum">
              <a:rPr lang="en-US" smtClean="0"/>
              <a:t>2</a:t>
            </a:fld>
            <a:endParaRPr lang="en-US"/>
          </a:p>
        </p:txBody>
      </p:sp>
    </p:spTree>
    <p:extLst>
      <p:ext uri="{BB962C8B-B14F-4D97-AF65-F5344CB8AC3E}">
        <p14:creationId xmlns:p14="http://schemas.microsoft.com/office/powerpoint/2010/main" val="2394650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566F89B-0DA6-4732-A832-26EE214EC9DE}" type="slidenum">
              <a:rPr lang="en-US" smtClean="0"/>
              <a:t>13</a:t>
            </a:fld>
            <a:endParaRPr lang="en-US"/>
          </a:p>
        </p:txBody>
      </p:sp>
    </p:spTree>
    <p:extLst>
      <p:ext uri="{BB962C8B-B14F-4D97-AF65-F5344CB8AC3E}">
        <p14:creationId xmlns:p14="http://schemas.microsoft.com/office/powerpoint/2010/main" val="220122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member introductions</a:t>
            </a:r>
          </a:p>
        </p:txBody>
      </p:sp>
      <p:sp>
        <p:nvSpPr>
          <p:cNvPr id="4" name="Slide Number Placeholder 3"/>
          <p:cNvSpPr>
            <a:spLocks noGrp="1"/>
          </p:cNvSpPr>
          <p:nvPr>
            <p:ph type="sldNum" sz="quarter" idx="5"/>
          </p:nvPr>
        </p:nvSpPr>
        <p:spPr/>
        <p:txBody>
          <a:bodyPr/>
          <a:lstStyle/>
          <a:p>
            <a:fld id="{C566F89B-0DA6-4732-A832-26EE214EC9DE}" type="slidenum">
              <a:rPr lang="en-US" smtClean="0"/>
              <a:t>3</a:t>
            </a:fld>
            <a:endParaRPr lang="en-US"/>
          </a:p>
        </p:txBody>
      </p:sp>
    </p:spTree>
    <p:extLst>
      <p:ext uri="{BB962C8B-B14F-4D97-AF65-F5344CB8AC3E}">
        <p14:creationId xmlns:p14="http://schemas.microsoft.com/office/powerpoint/2010/main" val="2815383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Information about visiting each PSAP. Troubleshooting, Communications, Wins, Losses, etc.</a:t>
            </a:r>
          </a:p>
        </p:txBody>
      </p:sp>
      <p:sp>
        <p:nvSpPr>
          <p:cNvPr id="4" name="Slide Number Placeholder 3"/>
          <p:cNvSpPr>
            <a:spLocks noGrp="1"/>
          </p:cNvSpPr>
          <p:nvPr>
            <p:ph type="sldNum" sz="quarter" idx="5"/>
          </p:nvPr>
        </p:nvSpPr>
        <p:spPr/>
        <p:txBody>
          <a:bodyPr/>
          <a:lstStyle/>
          <a:p>
            <a:fld id="{C566F89B-0DA6-4732-A832-26EE214EC9DE}" type="slidenum">
              <a:rPr lang="en-US" smtClean="0"/>
              <a:t>4</a:t>
            </a:fld>
            <a:endParaRPr lang="en-US"/>
          </a:p>
        </p:txBody>
      </p:sp>
    </p:spTree>
    <p:extLst>
      <p:ext uri="{BB962C8B-B14F-4D97-AF65-F5344CB8AC3E}">
        <p14:creationId xmlns:p14="http://schemas.microsoft.com/office/powerpoint/2010/main" val="276378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566F89B-0DA6-4732-A832-26EE214EC9DE}" type="slidenum">
              <a:rPr lang="en-US" smtClean="0"/>
              <a:t>5</a:t>
            </a:fld>
            <a:endParaRPr lang="en-US"/>
          </a:p>
        </p:txBody>
      </p:sp>
    </p:spTree>
    <p:extLst>
      <p:ext uri="{BB962C8B-B14F-4D97-AF65-F5344CB8AC3E}">
        <p14:creationId xmlns:p14="http://schemas.microsoft.com/office/powerpoint/2010/main" val="3000284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Multiple Stakeholders exist in the 48 total PSAPs</a:t>
            </a:r>
          </a:p>
          <a:p>
            <a:endParaRPr lang="en-US">
              <a:cs typeface="Calibri"/>
            </a:endParaRPr>
          </a:p>
          <a:p>
            <a:r>
              <a:rPr lang="en-US">
                <a:cs typeface="Calibri"/>
              </a:rPr>
              <a:t>2663 Emergency service boundaries including Fire, Law, and EMS zones</a:t>
            </a:r>
          </a:p>
          <a:p>
            <a:endParaRPr lang="en-US">
              <a:cs typeface="Calibri"/>
            </a:endParaRPr>
          </a:p>
          <a:p>
            <a:r>
              <a:rPr lang="en-US">
                <a:cs typeface="Calibri"/>
              </a:rPr>
              <a:t>947,338 individual site structure address points and landmark locations</a:t>
            </a:r>
          </a:p>
          <a:p>
            <a:endParaRPr lang="en-US">
              <a:cs typeface="Calibri"/>
            </a:endParaRPr>
          </a:p>
          <a:p>
            <a:r>
              <a:rPr lang="en-US">
                <a:cs typeface="Calibri"/>
              </a:rPr>
              <a:t>241,146 Road Centerline segments</a:t>
            </a:r>
          </a:p>
          <a:p>
            <a:endParaRPr lang="en-US">
              <a:cs typeface="Calibri"/>
            </a:endParaRPr>
          </a:p>
          <a:p>
            <a:r>
              <a:rPr lang="en-US">
                <a:cs typeface="Calibri"/>
              </a:rPr>
              <a:t>266 Total Data layers submitted</a:t>
            </a:r>
          </a:p>
          <a:p>
            <a:endParaRPr lang="en-US">
              <a:cs typeface="Calibri"/>
            </a:endParaRPr>
          </a:p>
          <a:p>
            <a:r>
              <a:rPr lang="en-US">
                <a:cs typeface="Calibri"/>
              </a:rPr>
              <a:t>These numbers will grow as more data is identified and anomalies are addressed.</a:t>
            </a:r>
          </a:p>
        </p:txBody>
      </p:sp>
      <p:sp>
        <p:nvSpPr>
          <p:cNvPr id="4" name="Slide Number Placeholder 3"/>
          <p:cNvSpPr>
            <a:spLocks noGrp="1"/>
          </p:cNvSpPr>
          <p:nvPr>
            <p:ph type="sldNum" sz="quarter" idx="5"/>
          </p:nvPr>
        </p:nvSpPr>
        <p:spPr/>
        <p:txBody>
          <a:bodyPr/>
          <a:lstStyle/>
          <a:p>
            <a:fld id="{C566F89B-0DA6-4732-A832-26EE214EC9DE}" type="slidenum">
              <a:rPr lang="en-US" smtClean="0"/>
              <a:t>6</a:t>
            </a:fld>
            <a:endParaRPr lang="en-US"/>
          </a:p>
        </p:txBody>
      </p:sp>
    </p:spTree>
    <p:extLst>
      <p:ext uri="{BB962C8B-B14F-4D97-AF65-F5344CB8AC3E}">
        <p14:creationId xmlns:p14="http://schemas.microsoft.com/office/powerpoint/2010/main" val="2151403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conversations with the State of Montana, the GIS contractors group deployed an "Addressing Solution" which utilizes attribute rules to auto-populate and calculate field values, including intersections with polygons.</a:t>
            </a:r>
            <a:endParaRPr lang="en-US">
              <a:cs typeface="Calibri"/>
            </a:endParaRPr>
          </a:p>
        </p:txBody>
      </p:sp>
      <p:sp>
        <p:nvSpPr>
          <p:cNvPr id="4" name="Slide Number Placeholder 3"/>
          <p:cNvSpPr>
            <a:spLocks noGrp="1"/>
          </p:cNvSpPr>
          <p:nvPr>
            <p:ph type="sldNum" sz="quarter" idx="5"/>
          </p:nvPr>
        </p:nvSpPr>
        <p:spPr/>
        <p:txBody>
          <a:bodyPr/>
          <a:lstStyle/>
          <a:p>
            <a:fld id="{C566F89B-0DA6-4732-A832-26EE214EC9DE}" type="slidenum">
              <a:rPr lang="en-US" smtClean="0"/>
              <a:t>7</a:t>
            </a:fld>
            <a:endParaRPr lang="en-US"/>
          </a:p>
        </p:txBody>
      </p:sp>
    </p:spTree>
    <p:extLst>
      <p:ext uri="{BB962C8B-B14F-4D97-AF65-F5344CB8AC3E}">
        <p14:creationId xmlns:p14="http://schemas.microsoft.com/office/powerpoint/2010/main" val="2331278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Boundaries from each county were collected, when possible the current boundary that was being used by local GIS was solicited, but many counties use census and tax commission boundaries and they were utilized when no other boundary was available.</a:t>
            </a:r>
          </a:p>
          <a:p>
            <a:endParaRPr lang="en-US">
              <a:cs typeface="Calibri"/>
            </a:endParaRPr>
          </a:p>
          <a:p>
            <a:r>
              <a:rPr lang="en-US">
                <a:cs typeface="Calibri"/>
              </a:rPr>
              <a:t>County boundaries have become corrupted with errors of the human kind.</a:t>
            </a:r>
          </a:p>
          <a:p>
            <a:endParaRPr lang="en-US">
              <a:cs typeface="Calibri"/>
            </a:endParaRPr>
          </a:p>
          <a:p>
            <a:r>
              <a:rPr lang="en-US">
                <a:cs typeface="Calibri"/>
              </a:rPr>
              <a:t>State statute legal descriptions were used to develop segments of boundaries for each of the counties. It was decided to use IDWR's PLSS system for boundaries that followed section lines, NHD for Rivers and Watershed divides for ridgelines.</a:t>
            </a:r>
          </a:p>
          <a:p>
            <a:endParaRPr lang="en-US">
              <a:cs typeface="Calibri"/>
            </a:endParaRPr>
          </a:p>
          <a:p>
            <a:r>
              <a:rPr lang="en-US">
                <a:cs typeface="Calibri"/>
              </a:rPr>
              <a:t>Segments reviewed one by one with neighboring counties, with much success throughout the state. </a:t>
            </a:r>
          </a:p>
        </p:txBody>
      </p:sp>
      <p:sp>
        <p:nvSpPr>
          <p:cNvPr id="4" name="Slide Number Placeholder 3"/>
          <p:cNvSpPr>
            <a:spLocks noGrp="1"/>
          </p:cNvSpPr>
          <p:nvPr>
            <p:ph type="sldNum" sz="quarter" idx="5"/>
          </p:nvPr>
        </p:nvSpPr>
        <p:spPr/>
        <p:txBody>
          <a:bodyPr/>
          <a:lstStyle/>
          <a:p>
            <a:fld id="{C566F89B-0DA6-4732-A832-26EE214EC9DE}" type="slidenum">
              <a:rPr lang="en-US" smtClean="0"/>
              <a:t>8</a:t>
            </a:fld>
            <a:endParaRPr lang="en-US"/>
          </a:p>
        </p:txBody>
      </p:sp>
    </p:spTree>
    <p:extLst>
      <p:ext uri="{BB962C8B-B14F-4D97-AF65-F5344CB8AC3E}">
        <p14:creationId xmlns:p14="http://schemas.microsoft.com/office/powerpoint/2010/main" val="1041038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contracted</a:t>
            </a:r>
            <a:r>
              <a:rPr lang="en-US" b="0" i="0" dirty="0">
                <a:solidFill>
                  <a:srgbClr val="183247"/>
                </a:solidFill>
                <a:effectLst/>
                <a:latin typeface="Source Sans Pro" panose="020B0503030403020204" pitchFamily="34" charset="0"/>
              </a:rPr>
              <a:t> with DATAMARK for three years to use their information quality control software.  VEP is an online tool that allows PSAPs to view and edit their GIS data to ensure that it meets NENA NG9-1-1 standards. The application to run validation checks and data remediation and maintenance.  We acquired individual licenses for all PSAPs. Multiple users can run validations and subsequently edit and remediate their data simultaneously through a customized web portal and notification workflow.. Once approved, edited or newly added map features are available in the default database to continue with the data remediation and data maintenance life cycle.</a:t>
            </a:r>
          </a:p>
          <a:p>
            <a:endParaRPr lang="en-US" b="0" i="0" dirty="0">
              <a:solidFill>
                <a:srgbClr val="183247"/>
              </a:solidFill>
              <a:effectLst/>
              <a:latin typeface="Source Sans Pro" panose="020B0503030403020204" pitchFamily="34" charset="0"/>
            </a:endParaRPr>
          </a:p>
          <a:p>
            <a:pPr algn="l" latinLnBrk="0"/>
            <a:r>
              <a:rPr lang="en-US" b="1" i="0" dirty="0">
                <a:solidFill>
                  <a:srgbClr val="183247"/>
                </a:solidFill>
                <a:effectLst/>
                <a:latin typeface="Source Sans Pro" panose="020B0503030403020204" pitchFamily="34" charset="0"/>
              </a:rPr>
              <a:t>VEP VALIDATION PROPOSED WORKFLOW</a:t>
            </a:r>
            <a:r>
              <a:rPr lang="en-US" b="0" i="0" dirty="0">
                <a:solidFill>
                  <a:srgbClr val="183247"/>
                </a:solidFill>
                <a:effectLst/>
                <a:latin typeface="Source Sans Pro" panose="020B0503030403020204" pitchFamily="34" charset="0"/>
              </a:rPr>
              <a:t> </a:t>
            </a:r>
          </a:p>
          <a:p>
            <a:pPr algn="l" latinLnBrk="0">
              <a:buFont typeface="Arial" panose="020B0604020202020204" pitchFamily="34" charset="0"/>
              <a:buChar char="•"/>
            </a:pPr>
            <a:r>
              <a:rPr lang="en-US" b="0" i="0" dirty="0">
                <a:solidFill>
                  <a:srgbClr val="183247"/>
                </a:solidFill>
                <a:effectLst/>
                <a:latin typeface="Source Sans Pro" panose="020B0503030403020204" pitchFamily="34" charset="0"/>
              </a:rPr>
              <a:t>Boundary layer topology </a:t>
            </a:r>
          </a:p>
          <a:p>
            <a:pPr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Road Centerline topology </a:t>
            </a:r>
          </a:p>
          <a:p>
            <a:pPr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Road Centerline ranges </a:t>
            </a:r>
          </a:p>
          <a:p>
            <a:pPr algn="l" latinLnBrk="0">
              <a:buFont typeface="Arial" panose="020B0604020202020204" pitchFamily="34" charset="0"/>
              <a:buChar char="•"/>
            </a:pPr>
            <a:r>
              <a:rPr lang="en-US" b="0" i="0" dirty="0">
                <a:solidFill>
                  <a:srgbClr val="183247"/>
                </a:solidFill>
                <a:effectLst/>
                <a:latin typeface="Source Sans Pro" panose="020B0503030403020204" pitchFamily="34" charset="0"/>
              </a:rPr>
              <a:t>Address Point anomalies and Fishbone Analysis related validations </a:t>
            </a:r>
          </a:p>
          <a:p>
            <a:pPr algn="l" latinLnBrk="0">
              <a:buFont typeface="Arial" panose="020B0604020202020204" pitchFamily="34" charset="0"/>
              <a:buChar char="•"/>
            </a:pPr>
            <a:r>
              <a:rPr lang="en-US" b="0" i="0" dirty="0">
                <a:solidFill>
                  <a:srgbClr val="183247"/>
                </a:solidFill>
                <a:effectLst/>
                <a:latin typeface="Source Sans Pro" panose="020B0503030403020204" pitchFamily="34" charset="0"/>
              </a:rPr>
              <a:t>MSAG/ALI anomalies </a:t>
            </a:r>
          </a:p>
          <a:p>
            <a:pPr algn="l" latinLnBrk="0">
              <a:buFont typeface="Arial" panose="020B0604020202020204" pitchFamily="34" charset="0"/>
              <a:buChar char="•"/>
            </a:pPr>
            <a:r>
              <a:rPr lang="en-US" b="0" i="0" dirty="0">
                <a:solidFill>
                  <a:srgbClr val="183247"/>
                </a:solidFill>
                <a:effectLst/>
                <a:latin typeface="Source Sans Pro" panose="020B0503030403020204" pitchFamily="34" charset="0"/>
              </a:rPr>
              <a:t>‘Exception’ management </a:t>
            </a:r>
          </a:p>
          <a:p>
            <a:pPr algn="l" latinLnBrk="0"/>
            <a:r>
              <a:rPr lang="en-US" b="0" i="0" dirty="0">
                <a:solidFill>
                  <a:srgbClr val="FFFFFF"/>
                </a:solidFill>
                <a:effectLst/>
                <a:latin typeface="Source Sans Pro" panose="020B0503030403020204" pitchFamily="34" charset="0"/>
              </a:rPr>
              <a:t>-</a:t>
            </a:r>
            <a:endParaRPr lang="en-US" b="0" i="0" dirty="0">
              <a:solidFill>
                <a:srgbClr val="183247"/>
              </a:solidFill>
              <a:effectLst/>
              <a:latin typeface="Source Sans Pro" panose="020B0503030403020204" pitchFamily="34" charset="0"/>
            </a:endParaRPr>
          </a:p>
          <a:p>
            <a:pPr algn="l" latinLnBrk="0"/>
            <a:r>
              <a:rPr lang="en-US" b="1" i="0" dirty="0">
                <a:solidFill>
                  <a:srgbClr val="183247"/>
                </a:solidFill>
                <a:effectLst/>
                <a:latin typeface="Source Sans Pro" panose="020B0503030403020204" pitchFamily="34" charset="0"/>
              </a:rPr>
              <a:t>Common anomalies returned by the VEP:</a:t>
            </a:r>
            <a:r>
              <a:rPr lang="en-US" b="0" i="0" dirty="0">
                <a:solidFill>
                  <a:srgbClr val="183247"/>
                </a:solidFill>
                <a:effectLst/>
                <a:latin typeface="Source Sans Pro" panose="020B0503030403020204" pitchFamily="34" charset="0"/>
              </a:rPr>
              <a:t> </a:t>
            </a:r>
          </a:p>
          <a:p>
            <a:pPr marL="285750" lvl="0"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Gaps and Overlaps in PSAP Boundary, Law, Fire, EMS</a:t>
            </a:r>
          </a:p>
          <a:p>
            <a:pPr marL="285750" lvl="0"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Feature attribution anomalies: Missing mandatory field values </a:t>
            </a:r>
          </a:p>
          <a:p>
            <a:pPr marL="1143000" lvl="2" indent="-22860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Discrepancy Agency ID, Country, State, County, Incorporated Municipality, etc.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AP not reflected in RCL – </a:t>
            </a:r>
            <a:r>
              <a:rPr lang="en-US" b="0" i="1" dirty="0">
                <a:solidFill>
                  <a:srgbClr val="183247"/>
                </a:solidFill>
                <a:effectLst/>
                <a:latin typeface="Source Sans Pro" panose="020B0503030403020204" pitchFamily="34" charset="0"/>
              </a:rPr>
              <a:t>utilizes fishbone logic</a:t>
            </a:r>
            <a:r>
              <a:rPr lang="en-US" b="0" i="0" dirty="0">
                <a:solidFill>
                  <a:srgbClr val="183247"/>
                </a:solidFill>
                <a:effectLst/>
                <a:latin typeface="Source Sans Pro" panose="020B0503030403020204" pitchFamily="34" charset="0"/>
              </a:rPr>
              <a:t> </a:t>
            </a:r>
          </a:p>
          <a:p>
            <a:pPr marL="1143000" lvl="2" indent="-22860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Standardizing of street attributes (e.g., Parse and format pre-directionals, street pre-types, street post types, post directionals) </a:t>
            </a:r>
          </a:p>
          <a:p>
            <a:pPr marL="1143000" lvl="2" indent="-22860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Prioritize bulk standardization up front to allow relationship between AP and RCL to be identified. This allows for fishbones to draw. </a:t>
            </a:r>
          </a:p>
          <a:p>
            <a:pPr marL="1143000" lvl="2" indent="-22860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Note: If an AP Not Reflected anomaly is flagged, no proper relationship between AP/RCL was found, which prevents fishbones from drawing. If fishbones do not draw, this prevents other anomalies that utilize fishbones from flagging; AP Maps to Multiple, AP </a:t>
            </a:r>
            <a:r>
              <a:rPr lang="en-US" b="0" i="0" dirty="0" err="1">
                <a:solidFill>
                  <a:srgbClr val="183247"/>
                </a:solidFill>
                <a:effectLst/>
                <a:latin typeface="Source Sans Pro" panose="020B0503030403020204" pitchFamily="34" charset="0"/>
              </a:rPr>
              <a:t>Misordered</a:t>
            </a:r>
            <a:r>
              <a:rPr lang="en-US" b="0" i="0" dirty="0">
                <a:solidFill>
                  <a:srgbClr val="183247"/>
                </a:solidFill>
                <a:effectLst/>
                <a:latin typeface="Source Sans Pro" panose="020B0503030403020204" pitchFamily="34" charset="0"/>
              </a:rPr>
              <a:t> Along RCL. </a:t>
            </a:r>
          </a:p>
          <a:p>
            <a:pPr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Resolve RCL topology validations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RCL topology validations </a:t>
            </a:r>
          </a:p>
          <a:p>
            <a:pPr marL="1143000" lvl="2" indent="-22860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RCL Intersecting </a:t>
            </a:r>
          </a:p>
          <a:p>
            <a:pPr marL="1143000" lvl="2" indent="-22860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RCL Overshoot/Undershoot </a:t>
            </a:r>
          </a:p>
          <a:p>
            <a:pPr marL="1143000" lvl="2" indent="-22860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RCL Multipart </a:t>
            </a:r>
          </a:p>
          <a:p>
            <a:pPr marL="1143000" lvl="2" indent="-22860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RCL Self-intersecting </a:t>
            </a:r>
          </a:p>
          <a:p>
            <a:pPr marL="1143000" lvl="2" indent="-22860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RCL is Too Short </a:t>
            </a:r>
          </a:p>
          <a:p>
            <a:pPr marL="1143000" lvl="2" indent="-22860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RCL Too Close </a:t>
            </a:r>
          </a:p>
          <a:p>
            <a:pPr marL="1143000" lvl="2" indent="-22860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RCL Digitized Direction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If RCL intersecting, be sure to update ranges of split segment to avoid creating additional anomalies </a:t>
            </a:r>
          </a:p>
          <a:p>
            <a:pPr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Resolve Boundary/RCL relationship anomalies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RCL not snapped to boundary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RCL not split along boundary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RCL not snapped to RCL on boundary </a:t>
            </a:r>
          </a:p>
          <a:p>
            <a:pPr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Resolve</a:t>
            </a:r>
            <a:r>
              <a:rPr lang="en-US" b="1" i="0" dirty="0">
                <a:solidFill>
                  <a:srgbClr val="183247"/>
                </a:solidFill>
                <a:effectLst/>
                <a:latin typeface="Source Sans Pro" panose="020B0503030403020204" pitchFamily="34" charset="0"/>
              </a:rPr>
              <a:t> </a:t>
            </a:r>
            <a:r>
              <a:rPr lang="en-US" b="0" i="0" dirty="0">
                <a:solidFill>
                  <a:srgbClr val="183247"/>
                </a:solidFill>
                <a:effectLst/>
                <a:latin typeface="Source Sans Pro" panose="020B0503030403020204" pitchFamily="34" charset="0"/>
              </a:rPr>
              <a:t>Road Centerline range anomalies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RCL Range Inconsistency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RCL Range Incomplete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Correct overlapping RCL ranges </a:t>
            </a:r>
          </a:p>
          <a:p>
            <a:pPr marL="1143000" lvl="2" indent="-22860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Also resolves ‘AP maps to Multiple’ and ‘AP </a:t>
            </a:r>
            <a:r>
              <a:rPr lang="en-US" b="0" i="0" dirty="0" err="1">
                <a:solidFill>
                  <a:srgbClr val="183247"/>
                </a:solidFill>
                <a:effectLst/>
                <a:latin typeface="Source Sans Pro" panose="020B0503030403020204" pitchFamily="34" charset="0"/>
              </a:rPr>
              <a:t>Misordered</a:t>
            </a:r>
            <a:r>
              <a:rPr lang="en-US" b="0" i="0" dirty="0">
                <a:solidFill>
                  <a:srgbClr val="183247"/>
                </a:solidFill>
                <a:effectLst/>
                <a:latin typeface="Source Sans Pro" panose="020B0503030403020204" pitchFamily="34" charset="0"/>
              </a:rPr>
              <a:t>’ anomalies </a:t>
            </a:r>
          </a:p>
          <a:p>
            <a:pPr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Rerun VEP Validations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Rerun VEP validations after attribute updates and road centerline topology updates </a:t>
            </a:r>
          </a:p>
          <a:p>
            <a:pPr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Resolve AP Anomalies and all others remaining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Identify and fix duplicate address points </a:t>
            </a:r>
          </a:p>
          <a:p>
            <a:pPr marL="1143000" lvl="2" indent="-22860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Typically, due to lack of sub-address values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Revisit AP not reflected in RCL anomalies </a:t>
            </a:r>
          </a:p>
          <a:p>
            <a:pPr marL="1143000" lvl="2" indent="-22860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At this stage, those that are remaining should be true discrepancies between AP/RCL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AP mis-ordered along RCL – </a:t>
            </a:r>
            <a:r>
              <a:rPr lang="en-US" b="0" i="1" dirty="0">
                <a:solidFill>
                  <a:srgbClr val="183247"/>
                </a:solidFill>
                <a:effectLst/>
                <a:latin typeface="Source Sans Pro" panose="020B0503030403020204" pitchFamily="34" charset="0"/>
              </a:rPr>
              <a:t>uses fishbone logic</a:t>
            </a:r>
            <a:r>
              <a:rPr lang="en-US" b="0" i="0" dirty="0">
                <a:solidFill>
                  <a:srgbClr val="183247"/>
                </a:solidFill>
                <a:effectLst/>
                <a:latin typeface="Source Sans Pro" panose="020B0503030403020204" pitchFamily="34" charset="0"/>
              </a:rPr>
              <a:t>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Boundary/feature contained validation anomalies </a:t>
            </a:r>
          </a:p>
          <a:p>
            <a:pPr marL="1143000" lvl="2" indent="-22860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RCL Not Contained Within Boundary </a:t>
            </a:r>
          </a:p>
          <a:p>
            <a:pPr marL="1143000" lvl="2" indent="-22860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AP Not Contained Within Boundary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RCL Parity Inconsistency – mass calculation upfront </a:t>
            </a:r>
          </a:p>
          <a:p>
            <a:pPr marL="1143000" lvl="2" indent="-22860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Recalculate parity values in bulk as you go through phases of editing </a:t>
            </a:r>
          </a:p>
          <a:p>
            <a:pPr marL="1143000" lvl="2" indent="-22860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Calculate in data prep before reupload into VEP </a:t>
            </a:r>
          </a:p>
          <a:p>
            <a:pPr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Resolve MSAG/ALI Validation Anomalies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MSAG and ALI anomalies help identify where there are discrepancies between RCL/MSAG and AP/ALI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Do this after GIS layers have been remediated to produce the true discrepancies between GIS layers and Legacy tables </a:t>
            </a:r>
          </a:p>
          <a:p>
            <a:pPr algn="l" latinLnBrk="0"/>
            <a:r>
              <a:rPr lang="en-US" b="0" i="1" dirty="0">
                <a:solidFill>
                  <a:srgbClr val="183247"/>
                </a:solidFill>
                <a:effectLst/>
                <a:latin typeface="Source Sans Pro" panose="020B0503030403020204" pitchFamily="34" charset="0"/>
              </a:rPr>
              <a:t>Rerun VEP validations and continue to iteratively work through the correction of anomalies.  </a:t>
            </a:r>
            <a:r>
              <a:rPr lang="en-US" b="0" i="0" dirty="0">
                <a:solidFill>
                  <a:srgbClr val="183247"/>
                </a:solidFill>
                <a:effectLst/>
                <a:latin typeface="Source Sans Pro" panose="020B0503030403020204" pitchFamily="34" charset="0"/>
              </a:rPr>
              <a:t> </a:t>
            </a:r>
          </a:p>
          <a:p>
            <a:pPr algn="l" latinLnBrk="0"/>
            <a:r>
              <a:rPr lang="en-US" b="0" i="0" dirty="0">
                <a:solidFill>
                  <a:srgbClr val="183247"/>
                </a:solidFill>
                <a:effectLst/>
                <a:latin typeface="Source Sans Pro" panose="020B0503030403020204" pitchFamily="34" charset="0"/>
              </a:rPr>
              <a:t>VEP Validations can be run at any point throughout the above process to see how the data is progressing through updates. Consider this iterative workflow as a form of QC. Repeat the above steps as necessary. </a:t>
            </a:r>
          </a:p>
          <a:p>
            <a:pPr algn="l" latinLnBrk="0"/>
            <a:r>
              <a:rPr lang="en-US" b="0" i="0" dirty="0">
                <a:solidFill>
                  <a:srgbClr val="FFFFFF"/>
                </a:solidFill>
                <a:effectLst/>
                <a:latin typeface="Source Sans Pro" panose="020B0503030403020204" pitchFamily="34" charset="0"/>
              </a:rPr>
              <a:t>--</a:t>
            </a:r>
            <a:endParaRPr lang="en-US" b="0" i="0" dirty="0">
              <a:solidFill>
                <a:srgbClr val="183247"/>
              </a:solidFill>
              <a:effectLst/>
              <a:latin typeface="Source Sans Pro" panose="020B0503030403020204" pitchFamily="34" charset="0"/>
            </a:endParaRPr>
          </a:p>
          <a:p>
            <a:pPr algn="l" latinLnBrk="0"/>
            <a:r>
              <a:rPr lang="en-US" b="1" i="0" dirty="0">
                <a:solidFill>
                  <a:srgbClr val="183247"/>
                </a:solidFill>
                <a:effectLst/>
                <a:latin typeface="Source Sans Pro" panose="020B0503030403020204" pitchFamily="34" charset="0"/>
              </a:rPr>
              <a:t>COMMON ‘EXCEPTION’ MARKED ANOMALIES (VEP)</a:t>
            </a:r>
            <a:r>
              <a:rPr lang="en-US" b="0" i="0" dirty="0">
                <a:solidFill>
                  <a:srgbClr val="183247"/>
                </a:solidFill>
                <a:effectLst/>
                <a:latin typeface="Source Sans Pro" panose="020B0503030403020204" pitchFamily="34" charset="0"/>
              </a:rPr>
              <a:t> </a:t>
            </a:r>
          </a:p>
          <a:p>
            <a:pPr algn="l" latinLnBrk="0">
              <a:buFont typeface="Arial" panose="020B0604020202020204" pitchFamily="34" charset="0"/>
              <a:buChar char="•"/>
            </a:pPr>
            <a:r>
              <a:rPr lang="en-US" b="0" i="0" dirty="0">
                <a:solidFill>
                  <a:srgbClr val="183247"/>
                </a:solidFill>
                <a:effectLst/>
                <a:latin typeface="Source Sans Pro" panose="020B0503030403020204" pitchFamily="34" charset="0"/>
              </a:rPr>
              <a:t>AP </a:t>
            </a:r>
            <a:r>
              <a:rPr lang="en-US" b="0" i="0" dirty="0" err="1">
                <a:solidFill>
                  <a:srgbClr val="183247"/>
                </a:solidFill>
                <a:effectLst/>
                <a:latin typeface="Source Sans Pro" panose="020B0503030403020204" pitchFamily="34" charset="0"/>
              </a:rPr>
              <a:t>Misordered</a:t>
            </a:r>
            <a:r>
              <a:rPr lang="en-US" b="0" i="0" dirty="0">
                <a:solidFill>
                  <a:srgbClr val="183247"/>
                </a:solidFill>
                <a:effectLst/>
                <a:latin typeface="Source Sans Pro" panose="020B0503030403020204" pitchFamily="34" charset="0"/>
              </a:rPr>
              <a:t> Along RCL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Long driveways/large parcels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Placement of buildings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Curvature of road in relation to full road range </a:t>
            </a:r>
          </a:p>
          <a:p>
            <a:pPr algn="l" latinLnBrk="0">
              <a:buFont typeface="Arial" panose="020B0604020202020204" pitchFamily="34" charset="0"/>
              <a:buChar char="•"/>
            </a:pPr>
            <a:r>
              <a:rPr lang="en-US" b="0" i="0" dirty="0">
                <a:solidFill>
                  <a:srgbClr val="183247"/>
                </a:solidFill>
                <a:effectLst/>
                <a:latin typeface="Source Sans Pro" panose="020B0503030403020204" pitchFamily="34" charset="0"/>
              </a:rPr>
              <a:t>AP Not Reflected – Wrong Side </a:t>
            </a:r>
          </a:p>
          <a:p>
            <a:pPr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RCL Digitized Direction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Increasing APs on one side and decreasing on other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Endpoints/</a:t>
            </a:r>
            <a:r>
              <a:rPr lang="en-US" b="0" i="0" dirty="0" err="1">
                <a:solidFill>
                  <a:srgbClr val="183247"/>
                </a:solidFill>
                <a:effectLst/>
                <a:latin typeface="Source Sans Pro" panose="020B0503030403020204" pitchFamily="34" charset="0"/>
              </a:rPr>
              <a:t>Startpoints</a:t>
            </a:r>
            <a:r>
              <a:rPr lang="en-US" b="0" i="0" dirty="0">
                <a:solidFill>
                  <a:srgbClr val="183247"/>
                </a:solidFill>
                <a:effectLst/>
                <a:latin typeface="Source Sans Pro" panose="020B0503030403020204" pitchFamily="34" charset="0"/>
              </a:rPr>
              <a:t> meet but represents associated APs </a:t>
            </a:r>
          </a:p>
          <a:p>
            <a:pPr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RCL Intersecting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Highway overpass/underpass most common </a:t>
            </a:r>
          </a:p>
          <a:p>
            <a:pPr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RCL Self-Intersecting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Highway on ramp where it loops around </a:t>
            </a:r>
          </a:p>
          <a:p>
            <a:pPr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RCL Too Short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“Connector” segments between street intersections </a:t>
            </a:r>
          </a:p>
          <a:p>
            <a:pPr algn="l" latinLnBrk="0">
              <a:buFont typeface="Arial" panose="020B0604020202020204" pitchFamily="34" charset="0"/>
              <a:buChar char="•"/>
            </a:pPr>
            <a:r>
              <a:rPr lang="en-US" b="0" i="0" dirty="0">
                <a:solidFill>
                  <a:srgbClr val="183247"/>
                </a:solidFill>
                <a:effectLst/>
                <a:latin typeface="Source Sans Pro" panose="020B0503030403020204" pitchFamily="34" charset="0"/>
              </a:rPr>
              <a:t>RCL Too Close </a:t>
            </a:r>
          </a:p>
          <a:p>
            <a:pPr marL="742950" lvl="1" indent="-285750" algn="l" latinLnBrk="0">
              <a:buFont typeface="Arial" panose="020B0604020202020204" pitchFamily="34" charset="0"/>
              <a:buChar char="•"/>
            </a:pPr>
            <a:r>
              <a:rPr lang="en-US" b="0" i="0" dirty="0">
                <a:solidFill>
                  <a:srgbClr val="183247"/>
                </a:solidFill>
                <a:effectLst/>
                <a:latin typeface="Source Sans Pro" panose="020B0503030403020204" pitchFamily="34" charset="0"/>
              </a:rPr>
              <a:t>e.g., A highway on ramp that mostly parallels the highway before splitting off </a:t>
            </a:r>
          </a:p>
          <a:p>
            <a:endParaRPr lang="en-US" dirty="0"/>
          </a:p>
        </p:txBody>
      </p:sp>
      <p:sp>
        <p:nvSpPr>
          <p:cNvPr id="4" name="Slide Number Placeholder 3"/>
          <p:cNvSpPr>
            <a:spLocks noGrp="1"/>
          </p:cNvSpPr>
          <p:nvPr>
            <p:ph type="sldNum" sz="quarter" idx="5"/>
          </p:nvPr>
        </p:nvSpPr>
        <p:spPr/>
        <p:txBody>
          <a:bodyPr/>
          <a:lstStyle/>
          <a:p>
            <a:fld id="{C566F89B-0DA6-4732-A832-26EE214EC9DE}" type="slidenum">
              <a:rPr lang="en-US" smtClean="0"/>
              <a:t>9</a:t>
            </a:fld>
            <a:endParaRPr lang="en-US"/>
          </a:p>
        </p:txBody>
      </p:sp>
    </p:spTree>
    <p:extLst>
      <p:ext uri="{BB962C8B-B14F-4D97-AF65-F5344CB8AC3E}">
        <p14:creationId xmlns:p14="http://schemas.microsoft.com/office/powerpoint/2010/main" val="3916611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continued issues that we are working on. i.e. State Boundaries, ESN boundaries </a:t>
            </a:r>
          </a:p>
          <a:p>
            <a:endParaRPr lang="en-US" dirty="0">
              <a:cs typeface="Calibri"/>
            </a:endParaRPr>
          </a:p>
          <a:p>
            <a:r>
              <a:rPr lang="en-US" dirty="0">
                <a:cs typeface="Calibri"/>
              </a:rPr>
              <a:t>Master Street Address Guides (MSAGs), Automatic Location Identification (ALI), and GIS databases need to be synchronized. It is recommended that there be a 98% match between all of these databases.</a:t>
            </a:r>
          </a:p>
          <a:p>
            <a:r>
              <a:rPr lang="en-US" b="0" i="0" dirty="0">
                <a:effectLst/>
                <a:latin typeface="adobe-garamond-pro"/>
              </a:rPr>
              <a:t>Discrepancies between the GIS, the MSAG, and the ALI data can cause call routing and dispatching problems. Inaccuracies in the databases could lead to a delayed or improper response.</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566F89B-0DA6-4732-A832-26EE214EC9DE}" type="slidenum">
              <a:rPr lang="en-US" smtClean="0"/>
              <a:t>11</a:t>
            </a:fld>
            <a:endParaRPr lang="en-US"/>
          </a:p>
        </p:txBody>
      </p:sp>
    </p:spTree>
    <p:extLst>
      <p:ext uri="{BB962C8B-B14F-4D97-AF65-F5344CB8AC3E}">
        <p14:creationId xmlns:p14="http://schemas.microsoft.com/office/powerpoint/2010/main" val="2180504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C5686-BA3D-42F0-8126-D8AE965E95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A5DAC1-CF51-4740-95A0-217740BE7C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223D35-164C-419D-A28A-A0B8D799B8B8}"/>
              </a:ext>
            </a:extLst>
          </p:cNvPr>
          <p:cNvSpPr>
            <a:spLocks noGrp="1"/>
          </p:cNvSpPr>
          <p:nvPr>
            <p:ph type="dt" sz="half" idx="10"/>
          </p:nvPr>
        </p:nvSpPr>
        <p:spPr/>
        <p:txBody>
          <a:bodyPr/>
          <a:lstStyle/>
          <a:p>
            <a:fld id="{D4E5D35E-045C-4EC8-9B4D-10D5178856A5}" type="datetimeFigureOut">
              <a:rPr lang="en-US" smtClean="0"/>
              <a:t>9/17/2024</a:t>
            </a:fld>
            <a:endParaRPr lang="en-US"/>
          </a:p>
        </p:txBody>
      </p:sp>
      <p:sp>
        <p:nvSpPr>
          <p:cNvPr id="5" name="Footer Placeholder 4">
            <a:extLst>
              <a:ext uri="{FF2B5EF4-FFF2-40B4-BE49-F238E27FC236}">
                <a16:creationId xmlns:a16="http://schemas.microsoft.com/office/drawing/2014/main" id="{44E67A6C-B5BB-4258-848B-0A9E8F2DE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CE31B-83C4-4E02-A98C-8D3C5278C4BC}"/>
              </a:ext>
            </a:extLst>
          </p:cNvPr>
          <p:cNvSpPr>
            <a:spLocks noGrp="1"/>
          </p:cNvSpPr>
          <p:nvPr>
            <p:ph type="sldNum" sz="quarter" idx="12"/>
          </p:nvPr>
        </p:nvSpPr>
        <p:spPr/>
        <p:txBody>
          <a:bodyPr/>
          <a:lstStyle/>
          <a:p>
            <a:fld id="{1B09AB37-CA34-4B90-988A-6C961653F6DC}" type="slidenum">
              <a:rPr lang="en-US" smtClean="0"/>
              <a:t>‹#›</a:t>
            </a:fld>
            <a:endParaRPr lang="en-US"/>
          </a:p>
        </p:txBody>
      </p:sp>
    </p:spTree>
    <p:extLst>
      <p:ext uri="{BB962C8B-B14F-4D97-AF65-F5344CB8AC3E}">
        <p14:creationId xmlns:p14="http://schemas.microsoft.com/office/powerpoint/2010/main" val="2444886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EA670-B303-4F60-ABB2-5434DA1C6F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249CDE-8947-4422-82DD-091F394458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7187C7-7DED-4941-869F-AB56FA3E29F2}"/>
              </a:ext>
            </a:extLst>
          </p:cNvPr>
          <p:cNvSpPr>
            <a:spLocks noGrp="1"/>
          </p:cNvSpPr>
          <p:nvPr>
            <p:ph type="dt" sz="half" idx="10"/>
          </p:nvPr>
        </p:nvSpPr>
        <p:spPr/>
        <p:txBody>
          <a:bodyPr/>
          <a:lstStyle/>
          <a:p>
            <a:fld id="{D4E5D35E-045C-4EC8-9B4D-10D5178856A5}" type="datetimeFigureOut">
              <a:rPr lang="en-US" smtClean="0"/>
              <a:t>9/17/2024</a:t>
            </a:fld>
            <a:endParaRPr lang="en-US"/>
          </a:p>
        </p:txBody>
      </p:sp>
      <p:sp>
        <p:nvSpPr>
          <p:cNvPr id="5" name="Footer Placeholder 4">
            <a:extLst>
              <a:ext uri="{FF2B5EF4-FFF2-40B4-BE49-F238E27FC236}">
                <a16:creationId xmlns:a16="http://schemas.microsoft.com/office/drawing/2014/main" id="{5D4CE218-2195-4ECD-9734-C0A5EB0EB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99446-1C27-4C64-BE4C-5147060CC0F3}"/>
              </a:ext>
            </a:extLst>
          </p:cNvPr>
          <p:cNvSpPr>
            <a:spLocks noGrp="1"/>
          </p:cNvSpPr>
          <p:nvPr>
            <p:ph type="sldNum" sz="quarter" idx="12"/>
          </p:nvPr>
        </p:nvSpPr>
        <p:spPr/>
        <p:txBody>
          <a:bodyPr/>
          <a:lstStyle/>
          <a:p>
            <a:fld id="{1B09AB37-CA34-4B90-988A-6C961653F6DC}" type="slidenum">
              <a:rPr lang="en-US" smtClean="0"/>
              <a:t>‹#›</a:t>
            </a:fld>
            <a:endParaRPr lang="en-US"/>
          </a:p>
        </p:txBody>
      </p:sp>
    </p:spTree>
    <p:extLst>
      <p:ext uri="{BB962C8B-B14F-4D97-AF65-F5344CB8AC3E}">
        <p14:creationId xmlns:p14="http://schemas.microsoft.com/office/powerpoint/2010/main" val="2996967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F1F251-ACE4-42A6-9774-50F17F3403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FD151B-7BFA-42CB-85F3-15A3E0F60D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CA6BC-06CE-4096-BB14-F57BEB6215CE}"/>
              </a:ext>
            </a:extLst>
          </p:cNvPr>
          <p:cNvSpPr>
            <a:spLocks noGrp="1"/>
          </p:cNvSpPr>
          <p:nvPr>
            <p:ph type="dt" sz="half" idx="10"/>
          </p:nvPr>
        </p:nvSpPr>
        <p:spPr/>
        <p:txBody>
          <a:bodyPr/>
          <a:lstStyle/>
          <a:p>
            <a:fld id="{D4E5D35E-045C-4EC8-9B4D-10D5178856A5}" type="datetimeFigureOut">
              <a:rPr lang="en-US" smtClean="0"/>
              <a:t>9/17/2024</a:t>
            </a:fld>
            <a:endParaRPr lang="en-US"/>
          </a:p>
        </p:txBody>
      </p:sp>
      <p:sp>
        <p:nvSpPr>
          <p:cNvPr id="5" name="Footer Placeholder 4">
            <a:extLst>
              <a:ext uri="{FF2B5EF4-FFF2-40B4-BE49-F238E27FC236}">
                <a16:creationId xmlns:a16="http://schemas.microsoft.com/office/drawing/2014/main" id="{AAE139E5-EB1B-4FEA-8E85-3A7AED015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604DAB-6539-4497-87EF-623C6996A75B}"/>
              </a:ext>
            </a:extLst>
          </p:cNvPr>
          <p:cNvSpPr>
            <a:spLocks noGrp="1"/>
          </p:cNvSpPr>
          <p:nvPr>
            <p:ph type="sldNum" sz="quarter" idx="12"/>
          </p:nvPr>
        </p:nvSpPr>
        <p:spPr/>
        <p:txBody>
          <a:bodyPr/>
          <a:lstStyle/>
          <a:p>
            <a:fld id="{1B09AB37-CA34-4B90-988A-6C961653F6DC}" type="slidenum">
              <a:rPr lang="en-US" smtClean="0"/>
              <a:t>‹#›</a:t>
            </a:fld>
            <a:endParaRPr lang="en-US"/>
          </a:p>
        </p:txBody>
      </p:sp>
    </p:spTree>
    <p:extLst>
      <p:ext uri="{BB962C8B-B14F-4D97-AF65-F5344CB8AC3E}">
        <p14:creationId xmlns:p14="http://schemas.microsoft.com/office/powerpoint/2010/main" val="1180478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5B880-75CF-47D2-AAF5-C3FAF8FCD5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0B6A3-E2AC-41F7-85E9-E2FA759E54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B5186-67B1-4B7E-AA3D-1B40077BC267}"/>
              </a:ext>
            </a:extLst>
          </p:cNvPr>
          <p:cNvSpPr>
            <a:spLocks noGrp="1"/>
          </p:cNvSpPr>
          <p:nvPr>
            <p:ph type="dt" sz="half" idx="10"/>
          </p:nvPr>
        </p:nvSpPr>
        <p:spPr/>
        <p:txBody>
          <a:bodyPr/>
          <a:lstStyle/>
          <a:p>
            <a:fld id="{D4E5D35E-045C-4EC8-9B4D-10D5178856A5}" type="datetimeFigureOut">
              <a:rPr lang="en-US" smtClean="0"/>
              <a:t>9/17/2024</a:t>
            </a:fld>
            <a:endParaRPr lang="en-US"/>
          </a:p>
        </p:txBody>
      </p:sp>
      <p:sp>
        <p:nvSpPr>
          <p:cNvPr id="5" name="Footer Placeholder 4">
            <a:extLst>
              <a:ext uri="{FF2B5EF4-FFF2-40B4-BE49-F238E27FC236}">
                <a16:creationId xmlns:a16="http://schemas.microsoft.com/office/drawing/2014/main" id="{0B27F67F-D414-4221-96CF-4BC0F79F9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F0A19-48B1-4D6E-9821-972C883A58D9}"/>
              </a:ext>
            </a:extLst>
          </p:cNvPr>
          <p:cNvSpPr>
            <a:spLocks noGrp="1"/>
          </p:cNvSpPr>
          <p:nvPr>
            <p:ph type="sldNum" sz="quarter" idx="12"/>
          </p:nvPr>
        </p:nvSpPr>
        <p:spPr/>
        <p:txBody>
          <a:bodyPr/>
          <a:lstStyle/>
          <a:p>
            <a:fld id="{1B09AB37-CA34-4B90-988A-6C961653F6DC}" type="slidenum">
              <a:rPr lang="en-US" smtClean="0"/>
              <a:t>‹#›</a:t>
            </a:fld>
            <a:endParaRPr lang="en-US"/>
          </a:p>
        </p:txBody>
      </p:sp>
    </p:spTree>
    <p:extLst>
      <p:ext uri="{BB962C8B-B14F-4D97-AF65-F5344CB8AC3E}">
        <p14:creationId xmlns:p14="http://schemas.microsoft.com/office/powerpoint/2010/main" val="3145548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25082-1D85-4F1B-A011-C59EBAA7F0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5889E4-F1BF-4BC0-9F73-9E35B937B5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CF330B-22E0-4B63-BD42-1C9C6799C5BA}"/>
              </a:ext>
            </a:extLst>
          </p:cNvPr>
          <p:cNvSpPr>
            <a:spLocks noGrp="1"/>
          </p:cNvSpPr>
          <p:nvPr>
            <p:ph type="dt" sz="half" idx="10"/>
          </p:nvPr>
        </p:nvSpPr>
        <p:spPr/>
        <p:txBody>
          <a:bodyPr/>
          <a:lstStyle/>
          <a:p>
            <a:fld id="{D4E5D35E-045C-4EC8-9B4D-10D5178856A5}" type="datetimeFigureOut">
              <a:rPr lang="en-US" smtClean="0"/>
              <a:t>9/17/2024</a:t>
            </a:fld>
            <a:endParaRPr lang="en-US"/>
          </a:p>
        </p:txBody>
      </p:sp>
      <p:sp>
        <p:nvSpPr>
          <p:cNvPr id="5" name="Footer Placeholder 4">
            <a:extLst>
              <a:ext uri="{FF2B5EF4-FFF2-40B4-BE49-F238E27FC236}">
                <a16:creationId xmlns:a16="http://schemas.microsoft.com/office/drawing/2014/main" id="{E61C3B7D-BD82-4383-82DB-C4740B533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F8803-6696-4C15-B6F5-E1B244C33DB2}"/>
              </a:ext>
            </a:extLst>
          </p:cNvPr>
          <p:cNvSpPr>
            <a:spLocks noGrp="1"/>
          </p:cNvSpPr>
          <p:nvPr>
            <p:ph type="sldNum" sz="quarter" idx="12"/>
          </p:nvPr>
        </p:nvSpPr>
        <p:spPr/>
        <p:txBody>
          <a:bodyPr/>
          <a:lstStyle/>
          <a:p>
            <a:fld id="{1B09AB37-CA34-4B90-988A-6C961653F6DC}" type="slidenum">
              <a:rPr lang="en-US" smtClean="0"/>
              <a:t>‹#›</a:t>
            </a:fld>
            <a:endParaRPr lang="en-US"/>
          </a:p>
        </p:txBody>
      </p:sp>
    </p:spTree>
    <p:extLst>
      <p:ext uri="{BB962C8B-B14F-4D97-AF65-F5344CB8AC3E}">
        <p14:creationId xmlns:p14="http://schemas.microsoft.com/office/powerpoint/2010/main" val="2614559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2E8A8-7052-4606-952F-668FCA86EA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CB8020-1289-47C5-9E8F-BF9DED8B48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C88803-FE84-4D02-9F8B-1796A0E315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2F9B26-A5C7-474C-9D59-5874C949FE2A}"/>
              </a:ext>
            </a:extLst>
          </p:cNvPr>
          <p:cNvSpPr>
            <a:spLocks noGrp="1"/>
          </p:cNvSpPr>
          <p:nvPr>
            <p:ph type="dt" sz="half" idx="10"/>
          </p:nvPr>
        </p:nvSpPr>
        <p:spPr/>
        <p:txBody>
          <a:bodyPr/>
          <a:lstStyle/>
          <a:p>
            <a:fld id="{D4E5D35E-045C-4EC8-9B4D-10D5178856A5}" type="datetimeFigureOut">
              <a:rPr lang="en-US" smtClean="0"/>
              <a:t>9/17/2024</a:t>
            </a:fld>
            <a:endParaRPr lang="en-US"/>
          </a:p>
        </p:txBody>
      </p:sp>
      <p:sp>
        <p:nvSpPr>
          <p:cNvPr id="6" name="Footer Placeholder 5">
            <a:extLst>
              <a:ext uri="{FF2B5EF4-FFF2-40B4-BE49-F238E27FC236}">
                <a16:creationId xmlns:a16="http://schemas.microsoft.com/office/drawing/2014/main" id="{F99EA467-1596-447B-946D-C947058495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3A0CC1-B2F0-48B8-95C0-B4D5F1541EBB}"/>
              </a:ext>
            </a:extLst>
          </p:cNvPr>
          <p:cNvSpPr>
            <a:spLocks noGrp="1"/>
          </p:cNvSpPr>
          <p:nvPr>
            <p:ph type="sldNum" sz="quarter" idx="12"/>
          </p:nvPr>
        </p:nvSpPr>
        <p:spPr/>
        <p:txBody>
          <a:bodyPr/>
          <a:lstStyle/>
          <a:p>
            <a:fld id="{1B09AB37-CA34-4B90-988A-6C961653F6DC}" type="slidenum">
              <a:rPr lang="en-US" smtClean="0"/>
              <a:t>‹#›</a:t>
            </a:fld>
            <a:endParaRPr lang="en-US"/>
          </a:p>
        </p:txBody>
      </p:sp>
    </p:spTree>
    <p:extLst>
      <p:ext uri="{BB962C8B-B14F-4D97-AF65-F5344CB8AC3E}">
        <p14:creationId xmlns:p14="http://schemas.microsoft.com/office/powerpoint/2010/main" val="2498950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71A5-53B1-44F7-8408-6CFA5D47E3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487D59-E593-4C31-B939-BF6B3AEB7D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F23E30-4C5D-4EB0-85A3-3C89F31D07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02A82B-23BD-4D1A-B61B-E05F78B8B7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B89C44-7577-4B56-9797-231C0F0A83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171BF9-AF70-4864-9D9F-87332DE52009}"/>
              </a:ext>
            </a:extLst>
          </p:cNvPr>
          <p:cNvSpPr>
            <a:spLocks noGrp="1"/>
          </p:cNvSpPr>
          <p:nvPr>
            <p:ph type="dt" sz="half" idx="10"/>
          </p:nvPr>
        </p:nvSpPr>
        <p:spPr/>
        <p:txBody>
          <a:bodyPr/>
          <a:lstStyle/>
          <a:p>
            <a:fld id="{D4E5D35E-045C-4EC8-9B4D-10D5178856A5}" type="datetimeFigureOut">
              <a:rPr lang="en-US" smtClean="0"/>
              <a:t>9/17/2024</a:t>
            </a:fld>
            <a:endParaRPr lang="en-US"/>
          </a:p>
        </p:txBody>
      </p:sp>
      <p:sp>
        <p:nvSpPr>
          <p:cNvPr id="8" name="Footer Placeholder 7">
            <a:extLst>
              <a:ext uri="{FF2B5EF4-FFF2-40B4-BE49-F238E27FC236}">
                <a16:creationId xmlns:a16="http://schemas.microsoft.com/office/drawing/2014/main" id="{5B39273E-3149-4577-B10D-C59ABE73B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D29AD2-8DE4-4AB7-82F4-33AC6A493EBB}"/>
              </a:ext>
            </a:extLst>
          </p:cNvPr>
          <p:cNvSpPr>
            <a:spLocks noGrp="1"/>
          </p:cNvSpPr>
          <p:nvPr>
            <p:ph type="sldNum" sz="quarter" idx="12"/>
          </p:nvPr>
        </p:nvSpPr>
        <p:spPr/>
        <p:txBody>
          <a:bodyPr/>
          <a:lstStyle/>
          <a:p>
            <a:fld id="{1B09AB37-CA34-4B90-988A-6C961653F6DC}" type="slidenum">
              <a:rPr lang="en-US" smtClean="0"/>
              <a:t>‹#›</a:t>
            </a:fld>
            <a:endParaRPr lang="en-US"/>
          </a:p>
        </p:txBody>
      </p:sp>
    </p:spTree>
    <p:extLst>
      <p:ext uri="{BB962C8B-B14F-4D97-AF65-F5344CB8AC3E}">
        <p14:creationId xmlns:p14="http://schemas.microsoft.com/office/powerpoint/2010/main" val="1299795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F22C8-B45E-4E08-A950-C2311AAC6A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2DA55D-47D1-4C7C-8773-C267F2B5F921}"/>
              </a:ext>
            </a:extLst>
          </p:cNvPr>
          <p:cNvSpPr>
            <a:spLocks noGrp="1"/>
          </p:cNvSpPr>
          <p:nvPr>
            <p:ph type="dt" sz="half" idx="10"/>
          </p:nvPr>
        </p:nvSpPr>
        <p:spPr/>
        <p:txBody>
          <a:bodyPr/>
          <a:lstStyle/>
          <a:p>
            <a:fld id="{D4E5D35E-045C-4EC8-9B4D-10D5178856A5}" type="datetimeFigureOut">
              <a:rPr lang="en-US" smtClean="0"/>
              <a:t>9/17/2024</a:t>
            </a:fld>
            <a:endParaRPr lang="en-US"/>
          </a:p>
        </p:txBody>
      </p:sp>
      <p:sp>
        <p:nvSpPr>
          <p:cNvPr id="4" name="Footer Placeholder 3">
            <a:extLst>
              <a:ext uri="{FF2B5EF4-FFF2-40B4-BE49-F238E27FC236}">
                <a16:creationId xmlns:a16="http://schemas.microsoft.com/office/drawing/2014/main" id="{050A9AD8-A9E4-4EA3-AF76-F35DE53079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5A4CAC-3D56-4CC6-A6D3-AB4D32BF5CA9}"/>
              </a:ext>
            </a:extLst>
          </p:cNvPr>
          <p:cNvSpPr>
            <a:spLocks noGrp="1"/>
          </p:cNvSpPr>
          <p:nvPr>
            <p:ph type="sldNum" sz="quarter" idx="12"/>
          </p:nvPr>
        </p:nvSpPr>
        <p:spPr/>
        <p:txBody>
          <a:bodyPr/>
          <a:lstStyle/>
          <a:p>
            <a:fld id="{1B09AB37-CA34-4B90-988A-6C961653F6DC}" type="slidenum">
              <a:rPr lang="en-US" smtClean="0"/>
              <a:t>‹#›</a:t>
            </a:fld>
            <a:endParaRPr lang="en-US"/>
          </a:p>
        </p:txBody>
      </p:sp>
    </p:spTree>
    <p:extLst>
      <p:ext uri="{BB962C8B-B14F-4D97-AF65-F5344CB8AC3E}">
        <p14:creationId xmlns:p14="http://schemas.microsoft.com/office/powerpoint/2010/main" val="462092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F0869A-6128-4AEF-8EF5-9553D4AE4E66}"/>
              </a:ext>
            </a:extLst>
          </p:cNvPr>
          <p:cNvSpPr>
            <a:spLocks noGrp="1"/>
          </p:cNvSpPr>
          <p:nvPr>
            <p:ph type="dt" sz="half" idx="10"/>
          </p:nvPr>
        </p:nvSpPr>
        <p:spPr/>
        <p:txBody>
          <a:bodyPr/>
          <a:lstStyle/>
          <a:p>
            <a:fld id="{D4E5D35E-045C-4EC8-9B4D-10D5178856A5}" type="datetimeFigureOut">
              <a:rPr lang="en-US" smtClean="0"/>
              <a:t>9/17/2024</a:t>
            </a:fld>
            <a:endParaRPr lang="en-US"/>
          </a:p>
        </p:txBody>
      </p:sp>
      <p:sp>
        <p:nvSpPr>
          <p:cNvPr id="3" name="Footer Placeholder 2">
            <a:extLst>
              <a:ext uri="{FF2B5EF4-FFF2-40B4-BE49-F238E27FC236}">
                <a16:creationId xmlns:a16="http://schemas.microsoft.com/office/drawing/2014/main" id="{FC66E6D6-D3D0-441F-A14A-60D78AC6FF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DD876E-9075-45C9-B43C-AB221C8290B7}"/>
              </a:ext>
            </a:extLst>
          </p:cNvPr>
          <p:cNvSpPr>
            <a:spLocks noGrp="1"/>
          </p:cNvSpPr>
          <p:nvPr>
            <p:ph type="sldNum" sz="quarter" idx="12"/>
          </p:nvPr>
        </p:nvSpPr>
        <p:spPr/>
        <p:txBody>
          <a:bodyPr/>
          <a:lstStyle/>
          <a:p>
            <a:fld id="{1B09AB37-CA34-4B90-988A-6C961653F6DC}" type="slidenum">
              <a:rPr lang="en-US" smtClean="0"/>
              <a:t>‹#›</a:t>
            </a:fld>
            <a:endParaRPr lang="en-US"/>
          </a:p>
        </p:txBody>
      </p:sp>
    </p:spTree>
    <p:extLst>
      <p:ext uri="{BB962C8B-B14F-4D97-AF65-F5344CB8AC3E}">
        <p14:creationId xmlns:p14="http://schemas.microsoft.com/office/powerpoint/2010/main" val="163488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871E-8BD8-400E-A895-7036D039FE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AF323E-8609-49A8-B30A-6A1CF6E351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25A641-D0AE-48DF-B74B-C98860DE0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4E9464-FD35-4C32-8ED6-906B7F713636}"/>
              </a:ext>
            </a:extLst>
          </p:cNvPr>
          <p:cNvSpPr>
            <a:spLocks noGrp="1"/>
          </p:cNvSpPr>
          <p:nvPr>
            <p:ph type="dt" sz="half" idx="10"/>
          </p:nvPr>
        </p:nvSpPr>
        <p:spPr/>
        <p:txBody>
          <a:bodyPr/>
          <a:lstStyle/>
          <a:p>
            <a:fld id="{D4E5D35E-045C-4EC8-9B4D-10D5178856A5}" type="datetimeFigureOut">
              <a:rPr lang="en-US" smtClean="0"/>
              <a:t>9/17/2024</a:t>
            </a:fld>
            <a:endParaRPr lang="en-US"/>
          </a:p>
        </p:txBody>
      </p:sp>
      <p:sp>
        <p:nvSpPr>
          <p:cNvPr id="6" name="Footer Placeholder 5">
            <a:extLst>
              <a:ext uri="{FF2B5EF4-FFF2-40B4-BE49-F238E27FC236}">
                <a16:creationId xmlns:a16="http://schemas.microsoft.com/office/drawing/2014/main" id="{A21F7F0A-3BA7-4E70-B58A-FCE0ECCB99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126F7-1ABF-45ED-A947-280B560BB0CF}"/>
              </a:ext>
            </a:extLst>
          </p:cNvPr>
          <p:cNvSpPr>
            <a:spLocks noGrp="1"/>
          </p:cNvSpPr>
          <p:nvPr>
            <p:ph type="sldNum" sz="quarter" idx="12"/>
          </p:nvPr>
        </p:nvSpPr>
        <p:spPr/>
        <p:txBody>
          <a:bodyPr/>
          <a:lstStyle/>
          <a:p>
            <a:fld id="{1B09AB37-CA34-4B90-988A-6C961653F6DC}" type="slidenum">
              <a:rPr lang="en-US" smtClean="0"/>
              <a:t>‹#›</a:t>
            </a:fld>
            <a:endParaRPr lang="en-US"/>
          </a:p>
        </p:txBody>
      </p:sp>
    </p:spTree>
    <p:extLst>
      <p:ext uri="{BB962C8B-B14F-4D97-AF65-F5344CB8AC3E}">
        <p14:creationId xmlns:p14="http://schemas.microsoft.com/office/powerpoint/2010/main" val="4199079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52AD4-6E71-4203-BA56-3649C61CE1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BE4238-5A34-4AA0-9B64-6D61194B89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648722-96B7-411D-8BCE-BBB46110CA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81F86C-E82A-471D-BC97-6222533CEBA2}"/>
              </a:ext>
            </a:extLst>
          </p:cNvPr>
          <p:cNvSpPr>
            <a:spLocks noGrp="1"/>
          </p:cNvSpPr>
          <p:nvPr>
            <p:ph type="dt" sz="half" idx="10"/>
          </p:nvPr>
        </p:nvSpPr>
        <p:spPr/>
        <p:txBody>
          <a:bodyPr/>
          <a:lstStyle/>
          <a:p>
            <a:fld id="{D4E5D35E-045C-4EC8-9B4D-10D5178856A5}" type="datetimeFigureOut">
              <a:rPr lang="en-US" smtClean="0"/>
              <a:t>9/17/2024</a:t>
            </a:fld>
            <a:endParaRPr lang="en-US"/>
          </a:p>
        </p:txBody>
      </p:sp>
      <p:sp>
        <p:nvSpPr>
          <p:cNvPr id="6" name="Footer Placeholder 5">
            <a:extLst>
              <a:ext uri="{FF2B5EF4-FFF2-40B4-BE49-F238E27FC236}">
                <a16:creationId xmlns:a16="http://schemas.microsoft.com/office/drawing/2014/main" id="{0C53D483-776D-4210-B395-1B02D9C6CB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426F96-D651-4184-8B6B-DE768CAE0739}"/>
              </a:ext>
            </a:extLst>
          </p:cNvPr>
          <p:cNvSpPr>
            <a:spLocks noGrp="1"/>
          </p:cNvSpPr>
          <p:nvPr>
            <p:ph type="sldNum" sz="quarter" idx="12"/>
          </p:nvPr>
        </p:nvSpPr>
        <p:spPr/>
        <p:txBody>
          <a:bodyPr/>
          <a:lstStyle/>
          <a:p>
            <a:fld id="{1B09AB37-CA34-4B90-988A-6C961653F6DC}" type="slidenum">
              <a:rPr lang="en-US" smtClean="0"/>
              <a:t>‹#›</a:t>
            </a:fld>
            <a:endParaRPr lang="en-US"/>
          </a:p>
        </p:txBody>
      </p:sp>
    </p:spTree>
    <p:extLst>
      <p:ext uri="{BB962C8B-B14F-4D97-AF65-F5344CB8AC3E}">
        <p14:creationId xmlns:p14="http://schemas.microsoft.com/office/powerpoint/2010/main" val="595017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EC9E4B-0786-4385-B05F-CB947E0FCE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76E135-9A06-451D-9D5E-69B0BB4CAF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C7B28E-A473-4977-BE58-96C0CC63F1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E5D35E-045C-4EC8-9B4D-10D5178856A5}" type="datetimeFigureOut">
              <a:rPr lang="en-US" smtClean="0"/>
              <a:t>9/17/2024</a:t>
            </a:fld>
            <a:endParaRPr lang="en-US"/>
          </a:p>
        </p:txBody>
      </p:sp>
      <p:sp>
        <p:nvSpPr>
          <p:cNvPr id="5" name="Footer Placeholder 4">
            <a:extLst>
              <a:ext uri="{FF2B5EF4-FFF2-40B4-BE49-F238E27FC236}">
                <a16:creationId xmlns:a16="http://schemas.microsoft.com/office/drawing/2014/main" id="{29216F3C-CF06-4059-8487-DB458C1C65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D107A8-56AF-416D-B8AE-0C00164CFB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09AB37-CA34-4B90-988A-6C961653F6DC}" type="slidenum">
              <a:rPr lang="en-US" smtClean="0"/>
              <a:t>‹#›</a:t>
            </a:fld>
            <a:endParaRPr lang="en-US"/>
          </a:p>
        </p:txBody>
      </p:sp>
    </p:spTree>
    <p:extLst>
      <p:ext uri="{BB962C8B-B14F-4D97-AF65-F5344CB8AC3E}">
        <p14:creationId xmlns:p14="http://schemas.microsoft.com/office/powerpoint/2010/main" val="167895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hyperlink" Target="mailto:paul.reyes@its.idaho.gov" TargetMode="External"/><Relationship Id="rId3" Type="http://schemas.openxmlformats.org/officeDocument/2006/relationships/image" Target="../media/image7.png"/><Relationship Id="rId7" Type="http://schemas.openxmlformats.org/officeDocument/2006/relationships/hyperlink" Target="mailto:ali.scott@its.idaho.gov"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mailto:wilma.robertson@its.idaho.gov" TargetMode="External"/><Relationship Id="rId11" Type="http://schemas.openxmlformats.org/officeDocument/2006/relationships/image" Target="../media/image9.jpeg"/><Relationship Id="rId5" Type="http://schemas.openxmlformats.org/officeDocument/2006/relationships/image" Target="../media/image5.png"/><Relationship Id="rId10" Type="http://schemas.openxmlformats.org/officeDocument/2006/relationships/hyperlink" Target="mailto:pam.bond@its.idaho.gov" TargetMode="External"/><Relationship Id="rId4" Type="http://schemas.openxmlformats.org/officeDocument/2006/relationships/image" Target="../media/image8.png"/><Relationship Id="rId9" Type="http://schemas.openxmlformats.org/officeDocument/2006/relationships/hyperlink" Target="mailto:tom.calton@its.idaho.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8360FB-7C9B-CE22-B154-E99F40B346C0}"/>
              </a:ext>
            </a:extLst>
          </p:cNvPr>
          <p:cNvPicPr>
            <a:picLocks noChangeAspect="1"/>
          </p:cNvPicPr>
          <p:nvPr/>
        </p:nvPicPr>
        <p:blipFill rotWithShape="1">
          <a:blip r:embed="rId2"/>
          <a:srcRect l="13046" r="13535"/>
          <a:stretch/>
        </p:blipFill>
        <p:spPr>
          <a:xfrm>
            <a:off x="0" y="2751986"/>
            <a:ext cx="12192000" cy="3497631"/>
          </a:xfrm>
          <a:prstGeom prst="rect">
            <a:avLst/>
          </a:prstGeom>
        </p:spPr>
      </p:pic>
      <p:sp>
        <p:nvSpPr>
          <p:cNvPr id="5" name="Text Box 2">
            <a:extLst>
              <a:ext uri="{FF2B5EF4-FFF2-40B4-BE49-F238E27FC236}">
                <a16:creationId xmlns:a16="http://schemas.microsoft.com/office/drawing/2014/main" id="{897ABFF2-165F-4E43-86A5-6F80A756ACF6}"/>
              </a:ext>
            </a:extLst>
          </p:cNvPr>
          <p:cNvSpPr txBox="1">
            <a:spLocks noChangeArrowheads="1"/>
          </p:cNvSpPr>
          <p:nvPr/>
        </p:nvSpPr>
        <p:spPr bwMode="auto">
          <a:xfrm>
            <a:off x="0" y="2614327"/>
            <a:ext cx="12192000" cy="137659"/>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2">
            <a:extLst>
              <a:ext uri="{FF2B5EF4-FFF2-40B4-BE49-F238E27FC236}">
                <a16:creationId xmlns:a16="http://schemas.microsoft.com/office/drawing/2014/main" id="{C1F99ED0-C508-4BE6-A821-CBB8C2DA596F}"/>
              </a:ext>
            </a:extLst>
          </p:cNvPr>
          <p:cNvSpPr txBox="1">
            <a:spLocks noChangeArrowheads="1"/>
          </p:cNvSpPr>
          <p:nvPr/>
        </p:nvSpPr>
        <p:spPr bwMode="auto">
          <a:xfrm>
            <a:off x="0" y="6249617"/>
            <a:ext cx="12192000" cy="287338"/>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4C2F8203-6261-4609-8126-D61EA20FE019}"/>
              </a:ext>
            </a:extLst>
          </p:cNvPr>
          <p:cNvGraphicFramePr>
            <a:graphicFrameLocks noGrp="1"/>
          </p:cNvGraphicFramePr>
          <p:nvPr>
            <p:extLst>
              <p:ext uri="{D42A27DB-BD31-4B8C-83A1-F6EECF244321}">
                <p14:modId xmlns:p14="http://schemas.microsoft.com/office/powerpoint/2010/main" val="2889523831"/>
              </p:ext>
            </p:extLst>
          </p:nvPr>
        </p:nvGraphicFramePr>
        <p:xfrm>
          <a:off x="4023359" y="6232525"/>
          <a:ext cx="4145280" cy="351155"/>
        </p:xfrm>
        <a:graphic>
          <a:graphicData uri="http://schemas.openxmlformats.org/drawingml/2006/table">
            <a:tbl>
              <a:tblPr/>
              <a:tblGrid>
                <a:gridCol w="1280161">
                  <a:extLst>
                    <a:ext uri="{9D8B030D-6E8A-4147-A177-3AD203B41FA5}">
                      <a16:colId xmlns:a16="http://schemas.microsoft.com/office/drawing/2014/main" val="699751264"/>
                    </a:ext>
                  </a:extLst>
                </a:gridCol>
                <a:gridCol w="374856">
                  <a:extLst>
                    <a:ext uri="{9D8B030D-6E8A-4147-A177-3AD203B41FA5}">
                      <a16:colId xmlns:a16="http://schemas.microsoft.com/office/drawing/2014/main" val="3824182696"/>
                    </a:ext>
                  </a:extLst>
                </a:gridCol>
                <a:gridCol w="879178">
                  <a:extLst>
                    <a:ext uri="{9D8B030D-6E8A-4147-A177-3AD203B41FA5}">
                      <a16:colId xmlns:a16="http://schemas.microsoft.com/office/drawing/2014/main" val="2327219992"/>
                    </a:ext>
                  </a:extLst>
                </a:gridCol>
                <a:gridCol w="348343">
                  <a:extLst>
                    <a:ext uri="{9D8B030D-6E8A-4147-A177-3AD203B41FA5}">
                      <a16:colId xmlns:a16="http://schemas.microsoft.com/office/drawing/2014/main" val="1927445527"/>
                    </a:ext>
                  </a:extLst>
                </a:gridCol>
                <a:gridCol w="1262742">
                  <a:extLst>
                    <a:ext uri="{9D8B030D-6E8A-4147-A177-3AD203B41FA5}">
                      <a16:colId xmlns:a16="http://schemas.microsoft.com/office/drawing/2014/main" val="3556967360"/>
                    </a:ext>
                  </a:extLst>
                </a:gridCol>
              </a:tblGrid>
              <a:tr h="351155">
                <a:tc>
                  <a:txBody>
                    <a:bodyPr/>
                    <a:lstStyle/>
                    <a:p>
                      <a:pPr marR="0" indent="0" algn="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I</a:t>
                      </a:r>
                      <a:r>
                        <a:rPr lang="en-US" sz="1100" b="1" i="1" kern="1400" dirty="0">
                          <a:ln>
                            <a:noFill/>
                          </a:ln>
                          <a:solidFill>
                            <a:srgbClr val="FFFFFF"/>
                          </a:solidFill>
                          <a:effectLst/>
                          <a:latin typeface="Century Gothic" panose="020B0502020202020204" pitchFamily="34" charset="0"/>
                        </a:rPr>
                        <a:t>ntegrity</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ct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T</a:t>
                      </a:r>
                      <a:r>
                        <a:rPr lang="en-US" sz="1100" b="1" i="1" kern="1400" dirty="0">
                          <a:ln>
                            <a:noFill/>
                          </a:ln>
                          <a:solidFill>
                            <a:srgbClr val="FFFFFF"/>
                          </a:solidFill>
                          <a:effectLst/>
                          <a:latin typeface="Century Gothic" panose="020B0502020202020204" pitchFamily="34" charset="0"/>
                        </a:rPr>
                        <a:t>eamwork</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l"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S</a:t>
                      </a:r>
                      <a:r>
                        <a:rPr lang="en-US" sz="1100" b="1" i="1" kern="1400" dirty="0">
                          <a:ln>
                            <a:noFill/>
                          </a:ln>
                          <a:solidFill>
                            <a:srgbClr val="FFFFFF"/>
                          </a:solidFill>
                          <a:effectLst/>
                          <a:latin typeface="Century Gothic" panose="020B0502020202020204" pitchFamily="34" charset="0"/>
                        </a:rPr>
                        <a:t>ervice</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extLst>
                  <a:ext uri="{0D108BD9-81ED-4DB2-BD59-A6C34878D82A}">
                    <a16:rowId xmlns:a16="http://schemas.microsoft.com/office/drawing/2014/main" val="353106708"/>
                  </a:ext>
                </a:extLst>
              </a:tr>
            </a:tbl>
          </a:graphicData>
        </a:graphic>
      </p:graphicFrame>
      <p:sp>
        <p:nvSpPr>
          <p:cNvPr id="8" name="Control 5">
            <a:extLst>
              <a:ext uri="{FF2B5EF4-FFF2-40B4-BE49-F238E27FC236}">
                <a16:creationId xmlns:a16="http://schemas.microsoft.com/office/drawing/2014/main" id="{9A966B3F-1856-4317-B46E-8B0818049275}"/>
              </a:ext>
            </a:extLst>
          </p:cNvPr>
          <p:cNvSpPr>
            <a:spLocks noChangeArrowheads="1" noChangeShapeType="1"/>
          </p:cNvSpPr>
          <p:nvPr/>
        </p:nvSpPr>
        <p:spPr bwMode="auto">
          <a:xfrm>
            <a:off x="5924577" y="15592902"/>
            <a:ext cx="5468887" cy="210926"/>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3" name="Picture 2" descr="Logo, company name&#10;&#10;Description automatically generated">
            <a:extLst>
              <a:ext uri="{FF2B5EF4-FFF2-40B4-BE49-F238E27FC236}">
                <a16:creationId xmlns:a16="http://schemas.microsoft.com/office/drawing/2014/main" id="{D884354D-721C-A6D2-90B9-6B440C99398F}"/>
              </a:ext>
            </a:extLst>
          </p:cNvPr>
          <p:cNvPicPr>
            <a:picLocks noChangeAspect="1"/>
          </p:cNvPicPr>
          <p:nvPr/>
        </p:nvPicPr>
        <p:blipFill rotWithShape="1">
          <a:blip r:embed="rId3">
            <a:extLst>
              <a:ext uri="{28A0092B-C50C-407E-A947-70E740481C1C}">
                <a14:useLocalDpi xmlns:a14="http://schemas.microsoft.com/office/drawing/2010/main" val="0"/>
              </a:ext>
            </a:extLst>
          </a:blip>
          <a:srcRect t="70988"/>
          <a:stretch/>
        </p:blipFill>
        <p:spPr>
          <a:xfrm>
            <a:off x="251261" y="5216481"/>
            <a:ext cx="3308685" cy="837270"/>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86F8783A-EF0B-964B-B216-959BA8CBD452}"/>
              </a:ext>
            </a:extLst>
          </p:cNvPr>
          <p:cNvSpPr>
            <a:spLocks noGrp="1"/>
          </p:cNvSpPr>
          <p:nvPr>
            <p:ph type="title"/>
          </p:nvPr>
        </p:nvSpPr>
        <p:spPr>
          <a:xfrm>
            <a:off x="666777" y="979953"/>
            <a:ext cx="10515600" cy="1325563"/>
          </a:xfrm>
        </p:spPr>
        <p:txBody>
          <a:bodyPr>
            <a:noAutofit/>
          </a:bodyPr>
          <a:lstStyle/>
          <a:p>
            <a:pPr algn="ctr"/>
            <a:r>
              <a:rPr lang="en-US" sz="4800" b="1" dirty="0">
                <a:latin typeface="Aptos" panose="020B0004020202020204" pitchFamily="34" charset="0"/>
              </a:rPr>
              <a:t>Moving Idaho Towards Next Generation 911</a:t>
            </a:r>
          </a:p>
        </p:txBody>
      </p:sp>
      <p:pic>
        <p:nvPicPr>
          <p:cNvPr id="4" name="Picture 3">
            <a:extLst>
              <a:ext uri="{FF2B5EF4-FFF2-40B4-BE49-F238E27FC236}">
                <a16:creationId xmlns:a16="http://schemas.microsoft.com/office/drawing/2014/main" id="{93851481-F852-8E0A-C135-C3BCF335D46A}"/>
              </a:ext>
            </a:extLst>
          </p:cNvPr>
          <p:cNvPicPr>
            <a:picLocks noChangeAspect="1"/>
          </p:cNvPicPr>
          <p:nvPr/>
        </p:nvPicPr>
        <p:blipFill>
          <a:blip r:embed="rId4"/>
          <a:stretch>
            <a:fillRect/>
          </a:stretch>
        </p:blipFill>
        <p:spPr>
          <a:xfrm>
            <a:off x="10098064" y="4890389"/>
            <a:ext cx="1295400" cy="1295400"/>
          </a:xfrm>
          <a:prstGeom prst="rect">
            <a:avLst/>
          </a:prstGeom>
        </p:spPr>
      </p:pic>
    </p:spTree>
    <p:extLst>
      <p:ext uri="{BB962C8B-B14F-4D97-AF65-F5344CB8AC3E}">
        <p14:creationId xmlns:p14="http://schemas.microsoft.com/office/powerpoint/2010/main" val="2536125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Connector: Curved 39">
            <a:extLst>
              <a:ext uri="{FF2B5EF4-FFF2-40B4-BE49-F238E27FC236}">
                <a16:creationId xmlns:a16="http://schemas.microsoft.com/office/drawing/2014/main" id="{CCF8A720-0F92-B67C-48A6-A38812B9047C}"/>
              </a:ext>
            </a:extLst>
          </p:cNvPr>
          <p:cNvCxnSpPr>
            <a:stCxn id="15" idx="2"/>
            <a:endCxn id="14" idx="2"/>
          </p:cNvCxnSpPr>
          <p:nvPr/>
        </p:nvCxnSpPr>
        <p:spPr>
          <a:xfrm rot="5400000" flipH="1">
            <a:off x="7540538" y="3251220"/>
            <a:ext cx="1596069" cy="2796003"/>
          </a:xfrm>
          <a:prstGeom prst="curvedConnector3">
            <a:avLst>
              <a:gd name="adj1" fmla="val -14323"/>
            </a:avLst>
          </a:prstGeom>
          <a:ln w="76200">
            <a:solidFill>
              <a:srgbClr val="FFFF00"/>
            </a:solidFill>
            <a:prstDash val="lgDash"/>
            <a:tailEnd type="triangle"/>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A773816C-BF78-550C-4BE5-F8BA6F343749}"/>
              </a:ext>
            </a:extLst>
          </p:cNvPr>
          <p:cNvCxnSpPr>
            <a:cxnSpLocks/>
            <a:stCxn id="14" idx="1"/>
            <a:endCxn id="9" idx="3"/>
          </p:cNvCxnSpPr>
          <p:nvPr/>
        </p:nvCxnSpPr>
        <p:spPr>
          <a:xfrm rot="10800000">
            <a:off x="2858611" y="2564038"/>
            <a:ext cx="3021818" cy="242133"/>
          </a:xfrm>
          <a:prstGeom prst="curvedConnector3">
            <a:avLst/>
          </a:prstGeom>
          <a:ln w="76200">
            <a:prstDash val="lgDash"/>
            <a:tailEnd type="triangle"/>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ext Box 2">
            <a:extLst>
              <a:ext uri="{FF2B5EF4-FFF2-40B4-BE49-F238E27FC236}">
                <a16:creationId xmlns:a16="http://schemas.microsoft.com/office/drawing/2014/main" id="{897ABFF2-165F-4E43-86A5-6F80A756ACF6}"/>
              </a:ext>
            </a:extLst>
          </p:cNvPr>
          <p:cNvSpPr txBox="1">
            <a:spLocks noChangeArrowheads="1"/>
          </p:cNvSpPr>
          <p:nvPr/>
        </p:nvSpPr>
        <p:spPr bwMode="auto">
          <a:xfrm>
            <a:off x="0" y="1145911"/>
            <a:ext cx="12192000" cy="137659"/>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2">
            <a:extLst>
              <a:ext uri="{FF2B5EF4-FFF2-40B4-BE49-F238E27FC236}">
                <a16:creationId xmlns:a16="http://schemas.microsoft.com/office/drawing/2014/main" id="{C1F99ED0-C508-4BE6-A821-CBB8C2DA596F}"/>
              </a:ext>
            </a:extLst>
          </p:cNvPr>
          <p:cNvSpPr txBox="1">
            <a:spLocks noChangeArrowheads="1"/>
          </p:cNvSpPr>
          <p:nvPr/>
        </p:nvSpPr>
        <p:spPr bwMode="auto">
          <a:xfrm>
            <a:off x="0" y="6249617"/>
            <a:ext cx="12192000" cy="287338"/>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4C2F8203-6261-4609-8126-D61EA20FE019}"/>
              </a:ext>
            </a:extLst>
          </p:cNvPr>
          <p:cNvGraphicFramePr>
            <a:graphicFrameLocks noGrp="1"/>
          </p:cNvGraphicFramePr>
          <p:nvPr/>
        </p:nvGraphicFramePr>
        <p:xfrm>
          <a:off x="4023359" y="6232525"/>
          <a:ext cx="4145280" cy="351155"/>
        </p:xfrm>
        <a:graphic>
          <a:graphicData uri="http://schemas.openxmlformats.org/drawingml/2006/table">
            <a:tbl>
              <a:tblPr/>
              <a:tblGrid>
                <a:gridCol w="1280161">
                  <a:extLst>
                    <a:ext uri="{9D8B030D-6E8A-4147-A177-3AD203B41FA5}">
                      <a16:colId xmlns:a16="http://schemas.microsoft.com/office/drawing/2014/main" val="699751264"/>
                    </a:ext>
                  </a:extLst>
                </a:gridCol>
                <a:gridCol w="374856">
                  <a:extLst>
                    <a:ext uri="{9D8B030D-6E8A-4147-A177-3AD203B41FA5}">
                      <a16:colId xmlns:a16="http://schemas.microsoft.com/office/drawing/2014/main" val="3824182696"/>
                    </a:ext>
                  </a:extLst>
                </a:gridCol>
                <a:gridCol w="879178">
                  <a:extLst>
                    <a:ext uri="{9D8B030D-6E8A-4147-A177-3AD203B41FA5}">
                      <a16:colId xmlns:a16="http://schemas.microsoft.com/office/drawing/2014/main" val="2327219992"/>
                    </a:ext>
                  </a:extLst>
                </a:gridCol>
                <a:gridCol w="348343">
                  <a:extLst>
                    <a:ext uri="{9D8B030D-6E8A-4147-A177-3AD203B41FA5}">
                      <a16:colId xmlns:a16="http://schemas.microsoft.com/office/drawing/2014/main" val="1927445527"/>
                    </a:ext>
                  </a:extLst>
                </a:gridCol>
                <a:gridCol w="1262742">
                  <a:extLst>
                    <a:ext uri="{9D8B030D-6E8A-4147-A177-3AD203B41FA5}">
                      <a16:colId xmlns:a16="http://schemas.microsoft.com/office/drawing/2014/main" val="3556967360"/>
                    </a:ext>
                  </a:extLst>
                </a:gridCol>
              </a:tblGrid>
              <a:tr h="351155">
                <a:tc>
                  <a:txBody>
                    <a:bodyPr/>
                    <a:lstStyle/>
                    <a:p>
                      <a:pPr marR="0" indent="0" algn="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I</a:t>
                      </a:r>
                      <a:r>
                        <a:rPr lang="en-US" sz="1100" b="1" i="1" kern="1400" dirty="0">
                          <a:ln>
                            <a:noFill/>
                          </a:ln>
                          <a:solidFill>
                            <a:srgbClr val="FFFFFF"/>
                          </a:solidFill>
                          <a:effectLst/>
                          <a:latin typeface="Century Gothic" panose="020B0502020202020204" pitchFamily="34" charset="0"/>
                        </a:rPr>
                        <a:t>ntegrity</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ct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T</a:t>
                      </a:r>
                      <a:r>
                        <a:rPr lang="en-US" sz="1100" b="1" i="1" kern="1400" dirty="0">
                          <a:ln>
                            <a:noFill/>
                          </a:ln>
                          <a:solidFill>
                            <a:srgbClr val="FFFFFF"/>
                          </a:solidFill>
                          <a:effectLst/>
                          <a:latin typeface="Century Gothic" panose="020B0502020202020204" pitchFamily="34" charset="0"/>
                        </a:rPr>
                        <a:t>eamwork</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l"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S</a:t>
                      </a:r>
                      <a:r>
                        <a:rPr lang="en-US" sz="1100" b="1" i="1" kern="1400" dirty="0">
                          <a:ln>
                            <a:noFill/>
                          </a:ln>
                          <a:solidFill>
                            <a:srgbClr val="FFFFFF"/>
                          </a:solidFill>
                          <a:effectLst/>
                          <a:latin typeface="Century Gothic" panose="020B0502020202020204" pitchFamily="34" charset="0"/>
                        </a:rPr>
                        <a:t>ervice</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extLst>
                  <a:ext uri="{0D108BD9-81ED-4DB2-BD59-A6C34878D82A}">
                    <a16:rowId xmlns:a16="http://schemas.microsoft.com/office/drawing/2014/main" val="353106708"/>
                  </a:ext>
                </a:extLst>
              </a:tr>
            </a:tbl>
          </a:graphicData>
        </a:graphic>
      </p:graphicFrame>
      <p:sp>
        <p:nvSpPr>
          <p:cNvPr id="8" name="Control 5">
            <a:extLst>
              <a:ext uri="{FF2B5EF4-FFF2-40B4-BE49-F238E27FC236}">
                <a16:creationId xmlns:a16="http://schemas.microsoft.com/office/drawing/2014/main" id="{9A966B3F-1856-4317-B46E-8B0818049275}"/>
              </a:ext>
            </a:extLst>
          </p:cNvPr>
          <p:cNvSpPr>
            <a:spLocks noChangeArrowheads="1" noChangeShapeType="1"/>
          </p:cNvSpPr>
          <p:nvPr/>
        </p:nvSpPr>
        <p:spPr bwMode="auto">
          <a:xfrm>
            <a:off x="5924577" y="15592902"/>
            <a:ext cx="5468887" cy="210926"/>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3" name="Picture 2" descr="Logo, company name&#10;&#10;Description automatically generated">
            <a:extLst>
              <a:ext uri="{FF2B5EF4-FFF2-40B4-BE49-F238E27FC236}">
                <a16:creationId xmlns:a16="http://schemas.microsoft.com/office/drawing/2014/main" id="{D884354D-721C-A6D2-90B9-6B440C99398F}"/>
              </a:ext>
            </a:extLst>
          </p:cNvPr>
          <p:cNvPicPr>
            <a:picLocks noChangeAspect="1"/>
          </p:cNvPicPr>
          <p:nvPr/>
        </p:nvPicPr>
        <p:blipFill rotWithShape="1">
          <a:blip r:embed="rId2">
            <a:extLst>
              <a:ext uri="{28A0092B-C50C-407E-A947-70E740481C1C}">
                <a14:useLocalDpi xmlns:a14="http://schemas.microsoft.com/office/drawing/2010/main" val="0"/>
              </a:ext>
            </a:extLst>
          </a:blip>
          <a:srcRect t="70988"/>
          <a:stretch/>
        </p:blipFill>
        <p:spPr>
          <a:xfrm>
            <a:off x="174644" y="42730"/>
            <a:ext cx="4066040" cy="1095618"/>
          </a:xfrm>
          <a:prstGeom prst="rect">
            <a:avLst/>
          </a:prstGeom>
        </p:spPr>
      </p:pic>
      <p:pic>
        <p:nvPicPr>
          <p:cNvPr id="9" name="Picture 8">
            <a:extLst>
              <a:ext uri="{FF2B5EF4-FFF2-40B4-BE49-F238E27FC236}">
                <a16:creationId xmlns:a16="http://schemas.microsoft.com/office/drawing/2014/main" id="{6A377C22-06AC-1EC1-E728-02DA797462ED}"/>
              </a:ext>
            </a:extLst>
          </p:cNvPr>
          <p:cNvPicPr>
            <a:picLocks noChangeAspect="1"/>
          </p:cNvPicPr>
          <p:nvPr/>
        </p:nvPicPr>
        <p:blipFill>
          <a:blip r:embed="rId3"/>
          <a:stretch>
            <a:fillRect/>
          </a:stretch>
        </p:blipFill>
        <p:spPr>
          <a:xfrm>
            <a:off x="448739" y="1662588"/>
            <a:ext cx="2409872" cy="1802897"/>
          </a:xfrm>
          <a:prstGeom prst="rect">
            <a:avLst/>
          </a:prstGeom>
          <a:ln>
            <a:noFill/>
          </a:ln>
          <a:effectLst>
            <a:outerShdw blurRad="292100" dist="139700" dir="2700000" algn="tl" rotWithShape="0">
              <a:srgbClr val="333333">
                <a:alpha val="65000"/>
              </a:srgbClr>
            </a:outerShdw>
          </a:effectLst>
        </p:spPr>
      </p:pic>
      <p:sp>
        <p:nvSpPr>
          <p:cNvPr id="11" name="Title 10">
            <a:extLst>
              <a:ext uri="{FF2B5EF4-FFF2-40B4-BE49-F238E27FC236}">
                <a16:creationId xmlns:a16="http://schemas.microsoft.com/office/drawing/2014/main" id="{36401819-AB93-E298-6C64-FC8768660C47}"/>
              </a:ext>
            </a:extLst>
          </p:cNvPr>
          <p:cNvSpPr>
            <a:spLocks noGrp="1"/>
          </p:cNvSpPr>
          <p:nvPr>
            <p:ph type="title"/>
          </p:nvPr>
        </p:nvSpPr>
        <p:spPr>
          <a:xfrm>
            <a:off x="4607963" y="-72243"/>
            <a:ext cx="6785501" cy="1325563"/>
          </a:xfrm>
        </p:spPr>
        <p:txBody>
          <a:bodyPr/>
          <a:lstStyle/>
          <a:p>
            <a:pPr algn="r"/>
            <a:r>
              <a:rPr lang="en-US" b="1" dirty="0"/>
              <a:t>Continued Data Remediation</a:t>
            </a:r>
          </a:p>
        </p:txBody>
      </p:sp>
      <p:pic>
        <p:nvPicPr>
          <p:cNvPr id="13" name="Picture 12">
            <a:extLst>
              <a:ext uri="{FF2B5EF4-FFF2-40B4-BE49-F238E27FC236}">
                <a16:creationId xmlns:a16="http://schemas.microsoft.com/office/drawing/2014/main" id="{94846922-44C2-A418-37E7-EC7E856A643C}"/>
              </a:ext>
            </a:extLst>
          </p:cNvPr>
          <p:cNvPicPr>
            <a:picLocks noChangeAspect="1"/>
          </p:cNvPicPr>
          <p:nvPr/>
        </p:nvPicPr>
        <p:blipFill>
          <a:blip r:embed="rId4"/>
          <a:stretch>
            <a:fillRect/>
          </a:stretch>
        </p:blipFill>
        <p:spPr>
          <a:xfrm>
            <a:off x="2261530" y="4314096"/>
            <a:ext cx="3618899" cy="1383319"/>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7FA3570D-2BDA-6AB3-C0AC-BE44BEB12884}"/>
              </a:ext>
            </a:extLst>
          </p:cNvPr>
          <p:cNvPicPr>
            <a:picLocks noChangeAspect="1"/>
          </p:cNvPicPr>
          <p:nvPr/>
        </p:nvPicPr>
        <p:blipFill rotWithShape="1">
          <a:blip r:embed="rId5"/>
          <a:srcRect l="58481" t="72444" r="-636"/>
          <a:stretch/>
        </p:blipFill>
        <p:spPr>
          <a:xfrm>
            <a:off x="5880429" y="1761153"/>
            <a:ext cx="2120284" cy="2090033"/>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CDE28519-AD5B-BF61-8BA6-DBD2A171BD8C}"/>
              </a:ext>
            </a:extLst>
          </p:cNvPr>
          <p:cNvPicPr>
            <a:picLocks noChangeAspect="1"/>
          </p:cNvPicPr>
          <p:nvPr/>
        </p:nvPicPr>
        <p:blipFill>
          <a:blip r:embed="rId5"/>
          <a:stretch>
            <a:fillRect/>
          </a:stretch>
        </p:blipFill>
        <p:spPr>
          <a:xfrm>
            <a:off x="8860866" y="2806169"/>
            <a:ext cx="1751415" cy="2641086"/>
          </a:xfrm>
          <a:prstGeom prst="rect">
            <a:avLst/>
          </a:prstGeom>
          <a:ln>
            <a:noFill/>
          </a:ln>
          <a:effectLst>
            <a:outerShdw blurRad="292100" dist="139700" dir="2700000" algn="tl" rotWithShape="0">
              <a:srgbClr val="333333">
                <a:alpha val="65000"/>
              </a:srgbClr>
            </a:outerShdw>
          </a:effectLst>
        </p:spPr>
      </p:pic>
      <p:cxnSp>
        <p:nvCxnSpPr>
          <p:cNvPr id="22" name="Connector: Curved 21">
            <a:extLst>
              <a:ext uri="{FF2B5EF4-FFF2-40B4-BE49-F238E27FC236}">
                <a16:creationId xmlns:a16="http://schemas.microsoft.com/office/drawing/2014/main" id="{02424B2F-A396-E5C6-781C-E030E4F42DB5}"/>
              </a:ext>
            </a:extLst>
          </p:cNvPr>
          <p:cNvCxnSpPr>
            <a:cxnSpLocks/>
            <a:stCxn id="13" idx="0"/>
            <a:endCxn id="9" idx="3"/>
          </p:cNvCxnSpPr>
          <p:nvPr/>
        </p:nvCxnSpPr>
        <p:spPr>
          <a:xfrm rot="16200000" flipV="1">
            <a:off x="2589767" y="2832882"/>
            <a:ext cx="1750059" cy="1212369"/>
          </a:xfrm>
          <a:prstGeom prst="curvedConnector2">
            <a:avLst/>
          </a:prstGeom>
          <a:ln w="76200">
            <a:solidFill>
              <a:srgbClr val="FF0000"/>
            </a:solidFill>
            <a:prstDash val="lgDash"/>
            <a:tailEnd type="triangle"/>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250CB98A-75D1-AA7C-3040-E5B1C4934088}"/>
              </a:ext>
            </a:extLst>
          </p:cNvPr>
          <p:cNvCxnSpPr>
            <a:cxnSpLocks/>
            <a:stCxn id="9" idx="2"/>
            <a:endCxn id="13" idx="1"/>
          </p:cNvCxnSpPr>
          <p:nvPr/>
        </p:nvCxnSpPr>
        <p:spPr>
          <a:xfrm rot="16200000" flipH="1">
            <a:off x="1187467" y="3931692"/>
            <a:ext cx="1540271" cy="607855"/>
          </a:xfrm>
          <a:prstGeom prst="curvedConnector2">
            <a:avLst/>
          </a:prstGeom>
          <a:ln w="76200">
            <a:solidFill>
              <a:srgbClr val="FF0000"/>
            </a:solidFill>
            <a:tailEnd type="triangle"/>
          </a:ln>
          <a:effectLst>
            <a:outerShdw blurRad="76200" dir="13500000" sy="23000" kx="1200000" algn="br" rotWithShape="0">
              <a:prstClr val="black">
                <a:alpha val="2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F311BE64-EF69-84FE-29FC-F34488D762F3}"/>
              </a:ext>
            </a:extLst>
          </p:cNvPr>
          <p:cNvCxnSpPr>
            <a:stCxn id="13" idx="3"/>
            <a:endCxn id="14" idx="2"/>
          </p:cNvCxnSpPr>
          <p:nvPr/>
        </p:nvCxnSpPr>
        <p:spPr>
          <a:xfrm flipV="1">
            <a:off x="5880429" y="3851186"/>
            <a:ext cx="1060142" cy="1154570"/>
          </a:xfrm>
          <a:prstGeom prst="curvedConnector2">
            <a:avLst/>
          </a:prstGeom>
          <a:ln w="76200">
            <a:tailEnd type="triangle"/>
          </a:ln>
          <a:effectLst>
            <a:outerShdw blurRad="76200" dir="13500000" sy="23000" kx="1200000" algn="br" rotWithShape="0">
              <a:prstClr val="black">
                <a:alpha val="2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8" name="Connector: Curved 37">
            <a:extLst>
              <a:ext uri="{FF2B5EF4-FFF2-40B4-BE49-F238E27FC236}">
                <a16:creationId xmlns:a16="http://schemas.microsoft.com/office/drawing/2014/main" id="{6EFE1B67-3989-5A9B-EB8E-B7F4FC00AA97}"/>
              </a:ext>
            </a:extLst>
          </p:cNvPr>
          <p:cNvCxnSpPr>
            <a:stCxn id="14" idx="3"/>
            <a:endCxn id="15" idx="1"/>
          </p:cNvCxnSpPr>
          <p:nvPr/>
        </p:nvCxnSpPr>
        <p:spPr>
          <a:xfrm>
            <a:off x="8000713" y="2806170"/>
            <a:ext cx="860153" cy="1320542"/>
          </a:xfrm>
          <a:prstGeom prst="curvedConnector3">
            <a:avLst/>
          </a:prstGeom>
          <a:ln w="76200">
            <a:solidFill>
              <a:srgbClr val="FFFF00"/>
            </a:solidFill>
            <a:tailEnd type="triangle"/>
          </a:ln>
          <a:effectLst>
            <a:outerShdw blurRad="76200" dir="13500000" sy="23000" kx="1200000" algn="br" rotWithShape="0">
              <a:prstClr val="black">
                <a:alpha val="2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4DD57976-BC52-BF88-1AD6-D3F1BAEB39B6}"/>
              </a:ext>
            </a:extLst>
          </p:cNvPr>
          <p:cNvSpPr txBox="1"/>
          <p:nvPr/>
        </p:nvSpPr>
        <p:spPr>
          <a:xfrm>
            <a:off x="738553" y="2933638"/>
            <a:ext cx="1830245" cy="369332"/>
          </a:xfrm>
          <a:prstGeom prst="rect">
            <a:avLst/>
          </a:prstGeom>
          <a:solidFill>
            <a:srgbClr val="828A8F"/>
          </a:solidFill>
          <a:effectLst>
            <a:outerShdw blurRad="50800" dist="38100" dir="2700000" algn="tl" rotWithShape="0">
              <a:prstClr val="black">
                <a:alpha val="40000"/>
              </a:prstClr>
            </a:outerShdw>
          </a:effectLst>
        </p:spPr>
        <p:txBody>
          <a:bodyPr wrap="none" rtlCol="0">
            <a:spAutoFit/>
          </a:bodyPr>
          <a:lstStyle/>
          <a:p>
            <a:pPr algn="ctr"/>
            <a:r>
              <a:rPr lang="en-US" b="1">
                <a:ln>
                  <a:solidFill>
                    <a:schemeClr val="bg2">
                      <a:lumMod val="90000"/>
                    </a:schemeClr>
                  </a:solidFill>
                </a:ln>
                <a:solidFill>
                  <a:srgbClr val="FFFFFF"/>
                </a:solidFill>
              </a:rPr>
              <a:t>Local Data Edited</a:t>
            </a:r>
          </a:p>
        </p:txBody>
      </p:sp>
      <p:sp>
        <p:nvSpPr>
          <p:cNvPr id="42" name="TextBox 41">
            <a:extLst>
              <a:ext uri="{FF2B5EF4-FFF2-40B4-BE49-F238E27FC236}">
                <a16:creationId xmlns:a16="http://schemas.microsoft.com/office/drawing/2014/main" id="{A5D68B04-B860-328E-DAE9-61CC4215B26D}"/>
              </a:ext>
            </a:extLst>
          </p:cNvPr>
          <p:cNvSpPr txBox="1"/>
          <p:nvPr/>
        </p:nvSpPr>
        <p:spPr>
          <a:xfrm>
            <a:off x="3277142" y="5166780"/>
            <a:ext cx="1587679" cy="369332"/>
          </a:xfrm>
          <a:prstGeom prst="rect">
            <a:avLst/>
          </a:prstGeom>
          <a:solidFill>
            <a:srgbClr val="828A8F"/>
          </a:solidFill>
          <a:effectLst>
            <a:outerShdw blurRad="50800" dist="38100" dir="2700000" algn="tl" rotWithShape="0">
              <a:prstClr val="black">
                <a:alpha val="40000"/>
              </a:prstClr>
            </a:outerShdw>
          </a:effectLst>
        </p:spPr>
        <p:txBody>
          <a:bodyPr wrap="none" rtlCol="0">
            <a:spAutoFit/>
          </a:bodyPr>
          <a:lstStyle/>
          <a:p>
            <a:pPr algn="ctr"/>
            <a:r>
              <a:rPr lang="en-US" b="1">
                <a:ln>
                  <a:solidFill>
                    <a:schemeClr val="bg2">
                      <a:lumMod val="90000"/>
                    </a:schemeClr>
                  </a:solidFill>
                </a:ln>
                <a:solidFill>
                  <a:srgbClr val="FFFFFF"/>
                </a:solidFill>
              </a:rPr>
              <a:t>Data Validated</a:t>
            </a:r>
          </a:p>
        </p:txBody>
      </p:sp>
      <p:sp>
        <p:nvSpPr>
          <p:cNvPr id="43" name="TextBox 42">
            <a:extLst>
              <a:ext uri="{FF2B5EF4-FFF2-40B4-BE49-F238E27FC236}">
                <a16:creationId xmlns:a16="http://schemas.microsoft.com/office/drawing/2014/main" id="{91FF1CF8-C961-722F-7D78-640D5BCE43C6}"/>
              </a:ext>
            </a:extLst>
          </p:cNvPr>
          <p:cNvSpPr txBox="1"/>
          <p:nvPr/>
        </p:nvSpPr>
        <p:spPr>
          <a:xfrm>
            <a:off x="3005155" y="2796474"/>
            <a:ext cx="2709140" cy="369332"/>
          </a:xfrm>
          <a:prstGeom prst="rect">
            <a:avLst/>
          </a:prstGeom>
          <a:solidFill>
            <a:srgbClr val="828A8F"/>
          </a:solidFill>
          <a:effectLst>
            <a:outerShdw blurRad="50800" dist="38100" dir="2700000" algn="tl" rotWithShape="0">
              <a:prstClr val="black">
                <a:alpha val="40000"/>
              </a:prstClr>
            </a:outerShdw>
          </a:effectLst>
        </p:spPr>
        <p:txBody>
          <a:bodyPr wrap="none" rtlCol="0">
            <a:spAutoFit/>
          </a:bodyPr>
          <a:lstStyle/>
          <a:p>
            <a:pPr algn="ctr"/>
            <a:r>
              <a:rPr lang="en-US" b="1">
                <a:ln>
                  <a:solidFill>
                    <a:schemeClr val="bg2">
                      <a:lumMod val="90000"/>
                    </a:schemeClr>
                  </a:solidFill>
                </a:ln>
                <a:solidFill>
                  <a:srgbClr val="FFFFFF"/>
                </a:solidFill>
              </a:rPr>
              <a:t>Local Anomalies Identified</a:t>
            </a:r>
          </a:p>
        </p:txBody>
      </p:sp>
      <p:sp>
        <p:nvSpPr>
          <p:cNvPr id="44" name="TextBox 43">
            <a:extLst>
              <a:ext uri="{FF2B5EF4-FFF2-40B4-BE49-F238E27FC236}">
                <a16:creationId xmlns:a16="http://schemas.microsoft.com/office/drawing/2014/main" id="{EC5689CA-A1E9-2F26-FDA4-3A407F9D97DD}"/>
              </a:ext>
            </a:extLst>
          </p:cNvPr>
          <p:cNvSpPr txBox="1"/>
          <p:nvPr/>
        </p:nvSpPr>
        <p:spPr>
          <a:xfrm>
            <a:off x="5566359" y="3397261"/>
            <a:ext cx="2650406" cy="369332"/>
          </a:xfrm>
          <a:prstGeom prst="rect">
            <a:avLst/>
          </a:prstGeom>
          <a:solidFill>
            <a:srgbClr val="828A8F"/>
          </a:solidFill>
          <a:effectLst>
            <a:outerShdw blurRad="50800" dist="38100" dir="2700000" algn="tl" rotWithShape="0">
              <a:prstClr val="black">
                <a:alpha val="40000"/>
              </a:prstClr>
            </a:outerShdw>
          </a:effectLst>
        </p:spPr>
        <p:txBody>
          <a:bodyPr wrap="none" rtlCol="0">
            <a:spAutoFit/>
          </a:bodyPr>
          <a:lstStyle/>
          <a:p>
            <a:pPr algn="ctr"/>
            <a:r>
              <a:rPr lang="en-US" b="1">
                <a:ln>
                  <a:solidFill>
                    <a:schemeClr val="bg2">
                      <a:lumMod val="90000"/>
                    </a:schemeClr>
                  </a:solidFill>
                </a:ln>
                <a:solidFill>
                  <a:srgbClr val="FFFFFF"/>
                </a:solidFill>
              </a:rPr>
              <a:t>Regional Data Aggregated</a:t>
            </a:r>
          </a:p>
        </p:txBody>
      </p:sp>
      <p:sp>
        <p:nvSpPr>
          <p:cNvPr id="45" name="TextBox 44">
            <a:extLst>
              <a:ext uri="{FF2B5EF4-FFF2-40B4-BE49-F238E27FC236}">
                <a16:creationId xmlns:a16="http://schemas.microsoft.com/office/drawing/2014/main" id="{AA438D80-34CA-8922-A0A9-239CAD5B6AEE}"/>
              </a:ext>
            </a:extLst>
          </p:cNvPr>
          <p:cNvSpPr txBox="1"/>
          <p:nvPr/>
        </p:nvSpPr>
        <p:spPr>
          <a:xfrm>
            <a:off x="6645177" y="5623451"/>
            <a:ext cx="3046924" cy="369332"/>
          </a:xfrm>
          <a:prstGeom prst="rect">
            <a:avLst/>
          </a:prstGeom>
          <a:solidFill>
            <a:srgbClr val="828A8F"/>
          </a:solidFill>
          <a:effectLst>
            <a:outerShdw blurRad="50800" dist="38100" dir="2700000" algn="tl" rotWithShape="0">
              <a:prstClr val="black">
                <a:alpha val="40000"/>
              </a:prstClr>
            </a:outerShdw>
          </a:effectLst>
        </p:spPr>
        <p:txBody>
          <a:bodyPr wrap="none" rtlCol="0">
            <a:spAutoFit/>
          </a:bodyPr>
          <a:lstStyle/>
          <a:p>
            <a:pPr algn="ctr"/>
            <a:r>
              <a:rPr lang="en-US" b="1">
                <a:ln>
                  <a:solidFill>
                    <a:schemeClr val="bg2">
                      <a:lumMod val="90000"/>
                    </a:schemeClr>
                  </a:solidFill>
                </a:ln>
                <a:solidFill>
                  <a:srgbClr val="FFFFFF"/>
                </a:solidFill>
              </a:rPr>
              <a:t>Regional Anomalies Identified</a:t>
            </a:r>
          </a:p>
        </p:txBody>
      </p:sp>
      <p:sp>
        <p:nvSpPr>
          <p:cNvPr id="46" name="TextBox 45">
            <a:extLst>
              <a:ext uri="{FF2B5EF4-FFF2-40B4-BE49-F238E27FC236}">
                <a16:creationId xmlns:a16="http://schemas.microsoft.com/office/drawing/2014/main" id="{CEF23F9A-F519-3E53-E898-47103EDE1F41}"/>
              </a:ext>
            </a:extLst>
          </p:cNvPr>
          <p:cNvSpPr txBox="1"/>
          <p:nvPr/>
        </p:nvSpPr>
        <p:spPr>
          <a:xfrm>
            <a:off x="9183495" y="3207223"/>
            <a:ext cx="2850268" cy="369332"/>
          </a:xfrm>
          <a:prstGeom prst="rect">
            <a:avLst/>
          </a:prstGeom>
          <a:solidFill>
            <a:srgbClr val="828A8F"/>
          </a:solidFill>
          <a:effectLst>
            <a:outerShdw blurRad="50800" dist="38100" dir="2700000" algn="tl" rotWithShape="0">
              <a:prstClr val="black">
                <a:alpha val="40000"/>
              </a:prstClr>
            </a:outerShdw>
          </a:effectLst>
        </p:spPr>
        <p:txBody>
          <a:bodyPr wrap="none" lIns="91440" tIns="45720" rIns="91440" bIns="45720" rtlCol="0" anchor="t">
            <a:spAutoFit/>
          </a:bodyPr>
          <a:lstStyle/>
          <a:p>
            <a:pPr algn="ctr"/>
            <a:r>
              <a:rPr lang="en-US" b="1">
                <a:ln>
                  <a:solidFill>
                    <a:srgbClr val="E7E6E6">
                      <a:lumMod val="90000"/>
                    </a:srgbClr>
                  </a:solidFill>
                </a:ln>
                <a:solidFill>
                  <a:srgbClr val="FFFFFF"/>
                </a:solidFill>
                <a:cs typeface="Calibri"/>
              </a:rPr>
              <a:t>Statewide Data Aggregation</a:t>
            </a:r>
          </a:p>
        </p:txBody>
      </p:sp>
    </p:spTree>
    <p:extLst>
      <p:ext uri="{BB962C8B-B14F-4D97-AF65-F5344CB8AC3E}">
        <p14:creationId xmlns:p14="http://schemas.microsoft.com/office/powerpoint/2010/main" val="2388703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897ABFF2-165F-4E43-86A5-6F80A756ACF6}"/>
              </a:ext>
            </a:extLst>
          </p:cNvPr>
          <p:cNvSpPr txBox="1">
            <a:spLocks noChangeArrowheads="1"/>
          </p:cNvSpPr>
          <p:nvPr/>
        </p:nvSpPr>
        <p:spPr bwMode="auto">
          <a:xfrm>
            <a:off x="0" y="1145911"/>
            <a:ext cx="12192000" cy="137659"/>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2">
            <a:extLst>
              <a:ext uri="{FF2B5EF4-FFF2-40B4-BE49-F238E27FC236}">
                <a16:creationId xmlns:a16="http://schemas.microsoft.com/office/drawing/2014/main" id="{C1F99ED0-C508-4BE6-A821-CBB8C2DA596F}"/>
              </a:ext>
            </a:extLst>
          </p:cNvPr>
          <p:cNvSpPr txBox="1">
            <a:spLocks noChangeArrowheads="1"/>
          </p:cNvSpPr>
          <p:nvPr/>
        </p:nvSpPr>
        <p:spPr bwMode="auto">
          <a:xfrm>
            <a:off x="0" y="6249617"/>
            <a:ext cx="12192000" cy="287338"/>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4C2F8203-6261-4609-8126-D61EA20FE019}"/>
              </a:ext>
            </a:extLst>
          </p:cNvPr>
          <p:cNvGraphicFramePr>
            <a:graphicFrameLocks noGrp="1"/>
          </p:cNvGraphicFramePr>
          <p:nvPr/>
        </p:nvGraphicFramePr>
        <p:xfrm>
          <a:off x="4023359" y="6232525"/>
          <a:ext cx="4145280" cy="351155"/>
        </p:xfrm>
        <a:graphic>
          <a:graphicData uri="http://schemas.openxmlformats.org/drawingml/2006/table">
            <a:tbl>
              <a:tblPr/>
              <a:tblGrid>
                <a:gridCol w="1280161">
                  <a:extLst>
                    <a:ext uri="{9D8B030D-6E8A-4147-A177-3AD203B41FA5}">
                      <a16:colId xmlns:a16="http://schemas.microsoft.com/office/drawing/2014/main" val="699751264"/>
                    </a:ext>
                  </a:extLst>
                </a:gridCol>
                <a:gridCol w="374856">
                  <a:extLst>
                    <a:ext uri="{9D8B030D-6E8A-4147-A177-3AD203B41FA5}">
                      <a16:colId xmlns:a16="http://schemas.microsoft.com/office/drawing/2014/main" val="3824182696"/>
                    </a:ext>
                  </a:extLst>
                </a:gridCol>
                <a:gridCol w="879178">
                  <a:extLst>
                    <a:ext uri="{9D8B030D-6E8A-4147-A177-3AD203B41FA5}">
                      <a16:colId xmlns:a16="http://schemas.microsoft.com/office/drawing/2014/main" val="2327219992"/>
                    </a:ext>
                  </a:extLst>
                </a:gridCol>
                <a:gridCol w="348343">
                  <a:extLst>
                    <a:ext uri="{9D8B030D-6E8A-4147-A177-3AD203B41FA5}">
                      <a16:colId xmlns:a16="http://schemas.microsoft.com/office/drawing/2014/main" val="1927445527"/>
                    </a:ext>
                  </a:extLst>
                </a:gridCol>
                <a:gridCol w="1262742">
                  <a:extLst>
                    <a:ext uri="{9D8B030D-6E8A-4147-A177-3AD203B41FA5}">
                      <a16:colId xmlns:a16="http://schemas.microsoft.com/office/drawing/2014/main" val="3556967360"/>
                    </a:ext>
                  </a:extLst>
                </a:gridCol>
              </a:tblGrid>
              <a:tr h="351155">
                <a:tc>
                  <a:txBody>
                    <a:bodyPr/>
                    <a:lstStyle/>
                    <a:p>
                      <a:pPr marR="0" indent="0" algn="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I</a:t>
                      </a:r>
                      <a:r>
                        <a:rPr lang="en-US" sz="1100" b="1" i="1" kern="1400" dirty="0">
                          <a:ln>
                            <a:noFill/>
                          </a:ln>
                          <a:solidFill>
                            <a:srgbClr val="FFFFFF"/>
                          </a:solidFill>
                          <a:effectLst/>
                          <a:latin typeface="Century Gothic" panose="020B0502020202020204" pitchFamily="34" charset="0"/>
                        </a:rPr>
                        <a:t>ntegrity</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ct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T</a:t>
                      </a:r>
                      <a:r>
                        <a:rPr lang="en-US" sz="1100" b="1" i="1" kern="1400" dirty="0">
                          <a:ln>
                            <a:noFill/>
                          </a:ln>
                          <a:solidFill>
                            <a:srgbClr val="FFFFFF"/>
                          </a:solidFill>
                          <a:effectLst/>
                          <a:latin typeface="Century Gothic" panose="020B0502020202020204" pitchFamily="34" charset="0"/>
                        </a:rPr>
                        <a:t>eamwork</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l"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S</a:t>
                      </a:r>
                      <a:r>
                        <a:rPr lang="en-US" sz="1100" b="1" i="1" kern="1400" dirty="0">
                          <a:ln>
                            <a:noFill/>
                          </a:ln>
                          <a:solidFill>
                            <a:srgbClr val="FFFFFF"/>
                          </a:solidFill>
                          <a:effectLst/>
                          <a:latin typeface="Century Gothic" panose="020B0502020202020204" pitchFamily="34" charset="0"/>
                        </a:rPr>
                        <a:t>ervice</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extLst>
                  <a:ext uri="{0D108BD9-81ED-4DB2-BD59-A6C34878D82A}">
                    <a16:rowId xmlns:a16="http://schemas.microsoft.com/office/drawing/2014/main" val="353106708"/>
                  </a:ext>
                </a:extLst>
              </a:tr>
            </a:tbl>
          </a:graphicData>
        </a:graphic>
      </p:graphicFrame>
      <p:sp>
        <p:nvSpPr>
          <p:cNvPr id="8" name="Control 5">
            <a:extLst>
              <a:ext uri="{FF2B5EF4-FFF2-40B4-BE49-F238E27FC236}">
                <a16:creationId xmlns:a16="http://schemas.microsoft.com/office/drawing/2014/main" id="{9A966B3F-1856-4317-B46E-8B0818049275}"/>
              </a:ext>
            </a:extLst>
          </p:cNvPr>
          <p:cNvSpPr>
            <a:spLocks noChangeArrowheads="1" noChangeShapeType="1"/>
          </p:cNvSpPr>
          <p:nvPr/>
        </p:nvSpPr>
        <p:spPr bwMode="auto">
          <a:xfrm>
            <a:off x="5924577" y="15592902"/>
            <a:ext cx="5468887" cy="210926"/>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3" name="Picture 2" descr="Logo, company name&#10;&#10;Description automatically generated">
            <a:extLst>
              <a:ext uri="{FF2B5EF4-FFF2-40B4-BE49-F238E27FC236}">
                <a16:creationId xmlns:a16="http://schemas.microsoft.com/office/drawing/2014/main" id="{D884354D-721C-A6D2-90B9-6B440C99398F}"/>
              </a:ext>
            </a:extLst>
          </p:cNvPr>
          <p:cNvPicPr>
            <a:picLocks noChangeAspect="1"/>
          </p:cNvPicPr>
          <p:nvPr/>
        </p:nvPicPr>
        <p:blipFill rotWithShape="1">
          <a:blip r:embed="rId3">
            <a:extLst>
              <a:ext uri="{28A0092B-C50C-407E-A947-70E740481C1C}">
                <a14:useLocalDpi xmlns:a14="http://schemas.microsoft.com/office/drawing/2010/main" val="0"/>
              </a:ext>
            </a:extLst>
          </a:blip>
          <a:srcRect t="70988"/>
          <a:stretch/>
        </p:blipFill>
        <p:spPr>
          <a:xfrm>
            <a:off x="174644" y="42730"/>
            <a:ext cx="4066040" cy="1095618"/>
          </a:xfrm>
          <a:prstGeom prst="rect">
            <a:avLst/>
          </a:prstGeom>
        </p:spPr>
      </p:pic>
      <p:sp>
        <p:nvSpPr>
          <p:cNvPr id="2" name="Title 1">
            <a:extLst>
              <a:ext uri="{FF2B5EF4-FFF2-40B4-BE49-F238E27FC236}">
                <a16:creationId xmlns:a16="http://schemas.microsoft.com/office/drawing/2014/main" id="{86F8783A-EF0B-964B-B216-959BA8CBD452}"/>
              </a:ext>
            </a:extLst>
          </p:cNvPr>
          <p:cNvSpPr>
            <a:spLocks noGrp="1"/>
          </p:cNvSpPr>
          <p:nvPr>
            <p:ph type="title"/>
          </p:nvPr>
        </p:nvSpPr>
        <p:spPr>
          <a:xfrm>
            <a:off x="613275" y="2176917"/>
            <a:ext cx="10515600" cy="3120987"/>
          </a:xfrm>
        </p:spPr>
        <p:txBody>
          <a:bodyPr>
            <a:normAutofit/>
          </a:bodyPr>
          <a:lstStyle/>
          <a:p>
            <a:br>
              <a:rPr lang="en-US" dirty="0"/>
            </a:br>
            <a:br>
              <a:rPr lang="en-US" dirty="0"/>
            </a:br>
            <a:br>
              <a:rPr lang="en-US" dirty="0"/>
            </a:br>
            <a:br>
              <a:rPr lang="en-US" dirty="0"/>
            </a:br>
            <a:endParaRPr lang="en-US" dirty="0"/>
          </a:p>
        </p:txBody>
      </p:sp>
      <p:sp>
        <p:nvSpPr>
          <p:cNvPr id="4" name="Title 10">
            <a:extLst>
              <a:ext uri="{FF2B5EF4-FFF2-40B4-BE49-F238E27FC236}">
                <a16:creationId xmlns:a16="http://schemas.microsoft.com/office/drawing/2014/main" id="{628E1DF9-84D8-3F24-2281-3F5FA8289B77}"/>
              </a:ext>
            </a:extLst>
          </p:cNvPr>
          <p:cNvSpPr txBox="1">
            <a:spLocks/>
          </p:cNvSpPr>
          <p:nvPr/>
        </p:nvSpPr>
        <p:spPr>
          <a:xfrm>
            <a:off x="4607963" y="-72243"/>
            <a:ext cx="67855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b="1" dirty="0"/>
              <a:t>Next Steps</a:t>
            </a:r>
          </a:p>
        </p:txBody>
      </p:sp>
      <p:pic>
        <p:nvPicPr>
          <p:cNvPr id="1026" name="Picture 2">
            <a:extLst>
              <a:ext uri="{FF2B5EF4-FFF2-40B4-BE49-F238E27FC236}">
                <a16:creationId xmlns:a16="http://schemas.microsoft.com/office/drawing/2014/main" id="{F2FFD3DE-2E1B-90F0-CA92-7580338131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124" y="1903790"/>
            <a:ext cx="3347318" cy="31209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7D1B0AA-FA26-42F8-5141-A2413ACFCCC3}"/>
              </a:ext>
            </a:extLst>
          </p:cNvPr>
          <p:cNvSpPr txBox="1"/>
          <p:nvPr/>
        </p:nvSpPr>
        <p:spPr>
          <a:xfrm>
            <a:off x="8169775" y="5248022"/>
            <a:ext cx="3861881" cy="369332"/>
          </a:xfrm>
          <a:prstGeom prst="rect">
            <a:avLst/>
          </a:prstGeom>
          <a:noFill/>
        </p:spPr>
        <p:txBody>
          <a:bodyPr wrap="square">
            <a:spAutoFit/>
          </a:bodyPr>
          <a:lstStyle/>
          <a:p>
            <a:r>
              <a:rPr lang="en-US" dirty="0"/>
              <a:t>Collaborate with neighboring states</a:t>
            </a:r>
          </a:p>
        </p:txBody>
      </p:sp>
      <p:pic>
        <p:nvPicPr>
          <p:cNvPr id="13" name="Picture 12">
            <a:extLst>
              <a:ext uri="{FF2B5EF4-FFF2-40B4-BE49-F238E27FC236}">
                <a16:creationId xmlns:a16="http://schemas.microsoft.com/office/drawing/2014/main" id="{7CE185E0-8E7F-0F43-0E77-14FE5C75A920}"/>
              </a:ext>
            </a:extLst>
          </p:cNvPr>
          <p:cNvPicPr>
            <a:picLocks noChangeAspect="1"/>
          </p:cNvPicPr>
          <p:nvPr/>
        </p:nvPicPr>
        <p:blipFill>
          <a:blip r:embed="rId5"/>
          <a:stretch>
            <a:fillRect/>
          </a:stretch>
        </p:blipFill>
        <p:spPr>
          <a:xfrm>
            <a:off x="8037969" y="1958320"/>
            <a:ext cx="3797349" cy="2988011"/>
          </a:xfrm>
          <a:prstGeom prst="rect">
            <a:avLst/>
          </a:prstGeom>
        </p:spPr>
      </p:pic>
      <p:sp>
        <p:nvSpPr>
          <p:cNvPr id="16" name="TextBox 15">
            <a:extLst>
              <a:ext uri="{FF2B5EF4-FFF2-40B4-BE49-F238E27FC236}">
                <a16:creationId xmlns:a16="http://schemas.microsoft.com/office/drawing/2014/main" id="{7F26B6CC-864C-CA06-9811-C1172B16A97D}"/>
              </a:ext>
            </a:extLst>
          </p:cNvPr>
          <p:cNvSpPr txBox="1"/>
          <p:nvPr/>
        </p:nvSpPr>
        <p:spPr>
          <a:xfrm>
            <a:off x="613275" y="5261677"/>
            <a:ext cx="3191050" cy="369332"/>
          </a:xfrm>
          <a:prstGeom prst="rect">
            <a:avLst/>
          </a:prstGeom>
          <a:noFill/>
        </p:spPr>
        <p:txBody>
          <a:bodyPr wrap="square">
            <a:spAutoFit/>
          </a:bodyPr>
          <a:lstStyle/>
          <a:p>
            <a:r>
              <a:rPr lang="en-US" dirty="0"/>
              <a:t>Synchronizing MSAG / ALI / GIS</a:t>
            </a:r>
          </a:p>
        </p:txBody>
      </p:sp>
      <p:grpSp>
        <p:nvGrpSpPr>
          <p:cNvPr id="31" name="Group 30">
            <a:extLst>
              <a:ext uri="{FF2B5EF4-FFF2-40B4-BE49-F238E27FC236}">
                <a16:creationId xmlns:a16="http://schemas.microsoft.com/office/drawing/2014/main" id="{6D43B209-7B54-8512-A732-88B4844858EA}"/>
              </a:ext>
            </a:extLst>
          </p:cNvPr>
          <p:cNvGrpSpPr/>
          <p:nvPr/>
        </p:nvGrpSpPr>
        <p:grpSpPr>
          <a:xfrm>
            <a:off x="4091763" y="2164857"/>
            <a:ext cx="3599761" cy="2574936"/>
            <a:chOff x="4271677" y="2141532"/>
            <a:chExt cx="3599761" cy="2574936"/>
          </a:xfrm>
        </p:grpSpPr>
        <p:pic>
          <p:nvPicPr>
            <p:cNvPr id="27" name="Picture 26">
              <a:extLst>
                <a:ext uri="{FF2B5EF4-FFF2-40B4-BE49-F238E27FC236}">
                  <a16:creationId xmlns:a16="http://schemas.microsoft.com/office/drawing/2014/main" id="{AD6D824B-C721-42C4-C1DD-8AB5B44C6A2C}"/>
                </a:ext>
              </a:extLst>
            </p:cNvPr>
            <p:cNvPicPr>
              <a:picLocks noChangeAspect="1"/>
            </p:cNvPicPr>
            <p:nvPr/>
          </p:nvPicPr>
          <p:blipFill>
            <a:blip r:embed="rId6"/>
            <a:stretch>
              <a:fillRect/>
            </a:stretch>
          </p:blipFill>
          <p:spPr>
            <a:xfrm>
              <a:off x="4271677" y="2141532"/>
              <a:ext cx="3599761" cy="2574936"/>
            </a:xfrm>
            <a:prstGeom prst="rect">
              <a:avLst/>
            </a:prstGeom>
          </p:spPr>
        </p:pic>
        <p:sp>
          <p:nvSpPr>
            <p:cNvPr id="29" name="Rectangle 28">
              <a:extLst>
                <a:ext uri="{FF2B5EF4-FFF2-40B4-BE49-F238E27FC236}">
                  <a16:creationId xmlns:a16="http://schemas.microsoft.com/office/drawing/2014/main" id="{934D9282-9F05-791F-5516-0F948ED22C39}"/>
                </a:ext>
              </a:extLst>
            </p:cNvPr>
            <p:cNvSpPr/>
            <p:nvPr/>
          </p:nvSpPr>
          <p:spPr>
            <a:xfrm rot="5102496">
              <a:off x="7033380" y="2905148"/>
              <a:ext cx="691263" cy="199417"/>
            </a:xfrm>
            <a:prstGeom prst="rect">
              <a:avLst/>
            </a:prstGeom>
            <a:solidFill>
              <a:srgbClr val="F1F1F2"/>
            </a:solidFill>
            <a:ln>
              <a:solidFill>
                <a:srgbClr val="F1F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EA0633E-10CD-BC69-7A48-CB202F508619}"/>
                </a:ext>
              </a:extLst>
            </p:cNvPr>
            <p:cNvSpPr/>
            <p:nvPr/>
          </p:nvSpPr>
          <p:spPr>
            <a:xfrm rot="5102496">
              <a:off x="7323778" y="2840234"/>
              <a:ext cx="613804" cy="199417"/>
            </a:xfrm>
            <a:prstGeom prst="rect">
              <a:avLst/>
            </a:prstGeom>
            <a:solidFill>
              <a:srgbClr val="F1F1F2"/>
            </a:solidFill>
            <a:ln>
              <a:solidFill>
                <a:srgbClr val="F1F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884DCE57-39D2-3A5F-2239-BB0B503715CF}"/>
              </a:ext>
            </a:extLst>
          </p:cNvPr>
          <p:cNvSpPr txBox="1"/>
          <p:nvPr/>
        </p:nvSpPr>
        <p:spPr>
          <a:xfrm>
            <a:off x="4501610" y="5238436"/>
            <a:ext cx="3191050" cy="646331"/>
          </a:xfrm>
          <a:prstGeom prst="rect">
            <a:avLst/>
          </a:prstGeom>
          <a:noFill/>
        </p:spPr>
        <p:txBody>
          <a:bodyPr wrap="square" lIns="91440" tIns="45720" rIns="91440" bIns="45720" anchor="t">
            <a:spAutoFit/>
          </a:bodyPr>
          <a:lstStyle/>
          <a:p>
            <a:r>
              <a:rPr lang="en-US" dirty="0"/>
              <a:t>ESZ boundaries / aggregation</a:t>
            </a:r>
          </a:p>
          <a:p>
            <a:endParaRPr lang="en-US" dirty="0"/>
          </a:p>
        </p:txBody>
      </p:sp>
    </p:spTree>
    <p:extLst>
      <p:ext uri="{BB962C8B-B14F-4D97-AF65-F5344CB8AC3E}">
        <p14:creationId xmlns:p14="http://schemas.microsoft.com/office/powerpoint/2010/main" val="2529202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A636E68-BE1D-FA6E-7073-524A9E647087}"/>
              </a:ext>
            </a:extLst>
          </p:cNvPr>
          <p:cNvPicPr>
            <a:picLocks noChangeAspect="1"/>
          </p:cNvPicPr>
          <p:nvPr/>
        </p:nvPicPr>
        <p:blipFill>
          <a:blip r:embed="rId2"/>
          <a:stretch>
            <a:fillRect/>
          </a:stretch>
        </p:blipFill>
        <p:spPr>
          <a:xfrm>
            <a:off x="3771483" y="3234622"/>
            <a:ext cx="5010239" cy="2855697"/>
          </a:xfrm>
          <a:prstGeom prst="rect">
            <a:avLst/>
          </a:prstGeom>
          <a:ln>
            <a:noFill/>
          </a:ln>
          <a:effectLst>
            <a:outerShdw blurRad="292100" dist="139700" dir="2700000" algn="tl" rotWithShape="0">
              <a:srgbClr val="333333">
                <a:alpha val="65000"/>
              </a:srgbClr>
            </a:outerShdw>
          </a:effectLst>
        </p:spPr>
      </p:pic>
      <p:sp>
        <p:nvSpPr>
          <p:cNvPr id="5" name="Text Box 2">
            <a:extLst>
              <a:ext uri="{FF2B5EF4-FFF2-40B4-BE49-F238E27FC236}">
                <a16:creationId xmlns:a16="http://schemas.microsoft.com/office/drawing/2014/main" id="{897ABFF2-165F-4E43-86A5-6F80A756ACF6}"/>
              </a:ext>
            </a:extLst>
          </p:cNvPr>
          <p:cNvSpPr txBox="1">
            <a:spLocks noChangeArrowheads="1"/>
          </p:cNvSpPr>
          <p:nvPr/>
        </p:nvSpPr>
        <p:spPr bwMode="auto">
          <a:xfrm>
            <a:off x="0" y="1145911"/>
            <a:ext cx="12192000" cy="137659"/>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2">
            <a:extLst>
              <a:ext uri="{FF2B5EF4-FFF2-40B4-BE49-F238E27FC236}">
                <a16:creationId xmlns:a16="http://schemas.microsoft.com/office/drawing/2014/main" id="{C1F99ED0-C508-4BE6-A821-CBB8C2DA596F}"/>
              </a:ext>
            </a:extLst>
          </p:cNvPr>
          <p:cNvSpPr txBox="1">
            <a:spLocks noChangeArrowheads="1"/>
          </p:cNvSpPr>
          <p:nvPr/>
        </p:nvSpPr>
        <p:spPr bwMode="auto">
          <a:xfrm>
            <a:off x="0" y="6249617"/>
            <a:ext cx="12192000" cy="287338"/>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4C2F8203-6261-4609-8126-D61EA20FE019}"/>
              </a:ext>
            </a:extLst>
          </p:cNvPr>
          <p:cNvGraphicFramePr>
            <a:graphicFrameLocks noGrp="1"/>
          </p:cNvGraphicFramePr>
          <p:nvPr/>
        </p:nvGraphicFramePr>
        <p:xfrm>
          <a:off x="4023359" y="6232525"/>
          <a:ext cx="4145280" cy="351155"/>
        </p:xfrm>
        <a:graphic>
          <a:graphicData uri="http://schemas.openxmlformats.org/drawingml/2006/table">
            <a:tbl>
              <a:tblPr/>
              <a:tblGrid>
                <a:gridCol w="1280161">
                  <a:extLst>
                    <a:ext uri="{9D8B030D-6E8A-4147-A177-3AD203B41FA5}">
                      <a16:colId xmlns:a16="http://schemas.microsoft.com/office/drawing/2014/main" val="699751264"/>
                    </a:ext>
                  </a:extLst>
                </a:gridCol>
                <a:gridCol w="374856">
                  <a:extLst>
                    <a:ext uri="{9D8B030D-6E8A-4147-A177-3AD203B41FA5}">
                      <a16:colId xmlns:a16="http://schemas.microsoft.com/office/drawing/2014/main" val="3824182696"/>
                    </a:ext>
                  </a:extLst>
                </a:gridCol>
                <a:gridCol w="879178">
                  <a:extLst>
                    <a:ext uri="{9D8B030D-6E8A-4147-A177-3AD203B41FA5}">
                      <a16:colId xmlns:a16="http://schemas.microsoft.com/office/drawing/2014/main" val="2327219992"/>
                    </a:ext>
                  </a:extLst>
                </a:gridCol>
                <a:gridCol w="348343">
                  <a:extLst>
                    <a:ext uri="{9D8B030D-6E8A-4147-A177-3AD203B41FA5}">
                      <a16:colId xmlns:a16="http://schemas.microsoft.com/office/drawing/2014/main" val="1927445527"/>
                    </a:ext>
                  </a:extLst>
                </a:gridCol>
                <a:gridCol w="1262742">
                  <a:extLst>
                    <a:ext uri="{9D8B030D-6E8A-4147-A177-3AD203B41FA5}">
                      <a16:colId xmlns:a16="http://schemas.microsoft.com/office/drawing/2014/main" val="3556967360"/>
                    </a:ext>
                  </a:extLst>
                </a:gridCol>
              </a:tblGrid>
              <a:tr h="351155">
                <a:tc>
                  <a:txBody>
                    <a:bodyPr/>
                    <a:lstStyle/>
                    <a:p>
                      <a:pPr marR="0" indent="0" algn="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I</a:t>
                      </a:r>
                      <a:r>
                        <a:rPr lang="en-US" sz="1100" b="1" i="1" kern="1400" dirty="0">
                          <a:ln>
                            <a:noFill/>
                          </a:ln>
                          <a:solidFill>
                            <a:srgbClr val="FFFFFF"/>
                          </a:solidFill>
                          <a:effectLst/>
                          <a:latin typeface="Century Gothic" panose="020B0502020202020204" pitchFamily="34" charset="0"/>
                        </a:rPr>
                        <a:t>ntegrity</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ct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T</a:t>
                      </a:r>
                      <a:r>
                        <a:rPr lang="en-US" sz="1100" b="1" i="1" kern="1400" dirty="0">
                          <a:ln>
                            <a:noFill/>
                          </a:ln>
                          <a:solidFill>
                            <a:srgbClr val="FFFFFF"/>
                          </a:solidFill>
                          <a:effectLst/>
                          <a:latin typeface="Century Gothic" panose="020B0502020202020204" pitchFamily="34" charset="0"/>
                        </a:rPr>
                        <a:t>eamwork</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l"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S</a:t>
                      </a:r>
                      <a:r>
                        <a:rPr lang="en-US" sz="1100" b="1" i="1" kern="1400" dirty="0">
                          <a:ln>
                            <a:noFill/>
                          </a:ln>
                          <a:solidFill>
                            <a:srgbClr val="FFFFFF"/>
                          </a:solidFill>
                          <a:effectLst/>
                          <a:latin typeface="Century Gothic" panose="020B0502020202020204" pitchFamily="34" charset="0"/>
                        </a:rPr>
                        <a:t>ervice</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extLst>
                  <a:ext uri="{0D108BD9-81ED-4DB2-BD59-A6C34878D82A}">
                    <a16:rowId xmlns:a16="http://schemas.microsoft.com/office/drawing/2014/main" val="353106708"/>
                  </a:ext>
                </a:extLst>
              </a:tr>
            </a:tbl>
          </a:graphicData>
        </a:graphic>
      </p:graphicFrame>
      <p:sp>
        <p:nvSpPr>
          <p:cNvPr id="8" name="Control 5">
            <a:extLst>
              <a:ext uri="{FF2B5EF4-FFF2-40B4-BE49-F238E27FC236}">
                <a16:creationId xmlns:a16="http://schemas.microsoft.com/office/drawing/2014/main" id="{9A966B3F-1856-4317-B46E-8B0818049275}"/>
              </a:ext>
            </a:extLst>
          </p:cNvPr>
          <p:cNvSpPr>
            <a:spLocks noChangeArrowheads="1" noChangeShapeType="1"/>
          </p:cNvSpPr>
          <p:nvPr/>
        </p:nvSpPr>
        <p:spPr bwMode="auto">
          <a:xfrm>
            <a:off x="5924577" y="15592902"/>
            <a:ext cx="5468887" cy="210926"/>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3" name="Picture 2" descr="Logo, company name&#10;&#10;Description automatically generated">
            <a:extLst>
              <a:ext uri="{FF2B5EF4-FFF2-40B4-BE49-F238E27FC236}">
                <a16:creationId xmlns:a16="http://schemas.microsoft.com/office/drawing/2014/main" id="{D884354D-721C-A6D2-90B9-6B440C99398F}"/>
              </a:ext>
            </a:extLst>
          </p:cNvPr>
          <p:cNvPicPr>
            <a:picLocks noChangeAspect="1"/>
          </p:cNvPicPr>
          <p:nvPr/>
        </p:nvPicPr>
        <p:blipFill rotWithShape="1">
          <a:blip r:embed="rId3">
            <a:extLst>
              <a:ext uri="{28A0092B-C50C-407E-A947-70E740481C1C}">
                <a14:useLocalDpi xmlns:a14="http://schemas.microsoft.com/office/drawing/2010/main" val="0"/>
              </a:ext>
            </a:extLst>
          </a:blip>
          <a:srcRect t="70988"/>
          <a:stretch/>
        </p:blipFill>
        <p:spPr>
          <a:xfrm>
            <a:off x="174644" y="42730"/>
            <a:ext cx="4066040" cy="1095618"/>
          </a:xfrm>
          <a:prstGeom prst="rect">
            <a:avLst/>
          </a:prstGeom>
        </p:spPr>
      </p:pic>
      <p:sp>
        <p:nvSpPr>
          <p:cNvPr id="4" name="AutoShape 2" descr="Image">
            <a:extLst>
              <a:ext uri="{FF2B5EF4-FFF2-40B4-BE49-F238E27FC236}">
                <a16:creationId xmlns:a16="http://schemas.microsoft.com/office/drawing/2014/main" id="{96A52D90-DC37-11BD-D02B-C36EF1F26C3E}"/>
              </a:ext>
            </a:extLst>
          </p:cNvPr>
          <p:cNvSpPr>
            <a:spLocks noChangeAspect="1" noChangeArrowheads="1"/>
          </p:cNvSpPr>
          <p:nvPr/>
        </p:nvSpPr>
        <p:spPr bwMode="auto">
          <a:xfrm>
            <a:off x="5943600" y="2520518"/>
            <a:ext cx="1060882" cy="10608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BD5EE966-759F-EF55-FEE0-D07C06CF497F}"/>
              </a:ext>
            </a:extLst>
          </p:cNvPr>
          <p:cNvPicPr>
            <a:picLocks noChangeAspect="1"/>
          </p:cNvPicPr>
          <p:nvPr/>
        </p:nvPicPr>
        <p:blipFill>
          <a:blip r:embed="rId4"/>
          <a:stretch>
            <a:fillRect/>
          </a:stretch>
        </p:blipFill>
        <p:spPr>
          <a:xfrm>
            <a:off x="368563" y="1480419"/>
            <a:ext cx="4575978" cy="3386599"/>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20B67E8F-6FE2-C061-FE3D-DF097D072000}"/>
              </a:ext>
            </a:extLst>
          </p:cNvPr>
          <p:cNvPicPr>
            <a:picLocks noChangeAspect="1"/>
          </p:cNvPicPr>
          <p:nvPr/>
        </p:nvPicPr>
        <p:blipFill>
          <a:blip r:embed="rId5"/>
          <a:stretch>
            <a:fillRect/>
          </a:stretch>
        </p:blipFill>
        <p:spPr>
          <a:xfrm>
            <a:off x="5260712" y="1562007"/>
            <a:ext cx="6562725" cy="2009775"/>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4FB6DEC2-2C06-A629-1368-92540B616F5D}"/>
              </a:ext>
            </a:extLst>
          </p:cNvPr>
          <p:cNvPicPr>
            <a:picLocks noChangeAspect="1"/>
          </p:cNvPicPr>
          <p:nvPr/>
        </p:nvPicPr>
        <p:blipFill rotWithShape="1">
          <a:blip r:embed="rId6"/>
          <a:srcRect l="4867" t="594" r="3830" b="-594"/>
          <a:stretch/>
        </p:blipFill>
        <p:spPr>
          <a:xfrm>
            <a:off x="8542074" y="3819614"/>
            <a:ext cx="2618913" cy="20228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8298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897ABFF2-165F-4E43-86A5-6F80A756ACF6}"/>
              </a:ext>
            </a:extLst>
          </p:cNvPr>
          <p:cNvSpPr txBox="1">
            <a:spLocks noChangeArrowheads="1"/>
          </p:cNvSpPr>
          <p:nvPr/>
        </p:nvSpPr>
        <p:spPr bwMode="auto">
          <a:xfrm>
            <a:off x="0" y="1145911"/>
            <a:ext cx="12192000" cy="137659"/>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2">
            <a:extLst>
              <a:ext uri="{FF2B5EF4-FFF2-40B4-BE49-F238E27FC236}">
                <a16:creationId xmlns:a16="http://schemas.microsoft.com/office/drawing/2014/main" id="{C1F99ED0-C508-4BE6-A821-CBB8C2DA596F}"/>
              </a:ext>
            </a:extLst>
          </p:cNvPr>
          <p:cNvSpPr txBox="1">
            <a:spLocks noChangeArrowheads="1"/>
          </p:cNvSpPr>
          <p:nvPr/>
        </p:nvSpPr>
        <p:spPr bwMode="auto">
          <a:xfrm>
            <a:off x="0" y="6249617"/>
            <a:ext cx="12192000" cy="287338"/>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4C2F8203-6261-4609-8126-D61EA20FE019}"/>
              </a:ext>
            </a:extLst>
          </p:cNvPr>
          <p:cNvGraphicFramePr>
            <a:graphicFrameLocks noGrp="1"/>
          </p:cNvGraphicFramePr>
          <p:nvPr/>
        </p:nvGraphicFramePr>
        <p:xfrm>
          <a:off x="4023359" y="6232525"/>
          <a:ext cx="4145280" cy="351155"/>
        </p:xfrm>
        <a:graphic>
          <a:graphicData uri="http://schemas.openxmlformats.org/drawingml/2006/table">
            <a:tbl>
              <a:tblPr/>
              <a:tblGrid>
                <a:gridCol w="1280161">
                  <a:extLst>
                    <a:ext uri="{9D8B030D-6E8A-4147-A177-3AD203B41FA5}">
                      <a16:colId xmlns:a16="http://schemas.microsoft.com/office/drawing/2014/main" val="699751264"/>
                    </a:ext>
                  </a:extLst>
                </a:gridCol>
                <a:gridCol w="374856">
                  <a:extLst>
                    <a:ext uri="{9D8B030D-6E8A-4147-A177-3AD203B41FA5}">
                      <a16:colId xmlns:a16="http://schemas.microsoft.com/office/drawing/2014/main" val="3824182696"/>
                    </a:ext>
                  </a:extLst>
                </a:gridCol>
                <a:gridCol w="879178">
                  <a:extLst>
                    <a:ext uri="{9D8B030D-6E8A-4147-A177-3AD203B41FA5}">
                      <a16:colId xmlns:a16="http://schemas.microsoft.com/office/drawing/2014/main" val="2327219992"/>
                    </a:ext>
                  </a:extLst>
                </a:gridCol>
                <a:gridCol w="348343">
                  <a:extLst>
                    <a:ext uri="{9D8B030D-6E8A-4147-A177-3AD203B41FA5}">
                      <a16:colId xmlns:a16="http://schemas.microsoft.com/office/drawing/2014/main" val="1927445527"/>
                    </a:ext>
                  </a:extLst>
                </a:gridCol>
                <a:gridCol w="1262742">
                  <a:extLst>
                    <a:ext uri="{9D8B030D-6E8A-4147-A177-3AD203B41FA5}">
                      <a16:colId xmlns:a16="http://schemas.microsoft.com/office/drawing/2014/main" val="3556967360"/>
                    </a:ext>
                  </a:extLst>
                </a:gridCol>
              </a:tblGrid>
              <a:tr h="351155">
                <a:tc>
                  <a:txBody>
                    <a:bodyPr/>
                    <a:lstStyle/>
                    <a:p>
                      <a:pPr marR="0" indent="0" algn="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I</a:t>
                      </a:r>
                      <a:r>
                        <a:rPr lang="en-US" sz="1100" b="1" i="1" kern="1400" dirty="0">
                          <a:ln>
                            <a:noFill/>
                          </a:ln>
                          <a:solidFill>
                            <a:srgbClr val="FFFFFF"/>
                          </a:solidFill>
                          <a:effectLst/>
                          <a:latin typeface="Century Gothic" panose="020B0502020202020204" pitchFamily="34" charset="0"/>
                        </a:rPr>
                        <a:t>ntegrity</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ct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T</a:t>
                      </a:r>
                      <a:r>
                        <a:rPr lang="en-US" sz="1100" b="1" i="1" kern="1400" dirty="0">
                          <a:ln>
                            <a:noFill/>
                          </a:ln>
                          <a:solidFill>
                            <a:srgbClr val="FFFFFF"/>
                          </a:solidFill>
                          <a:effectLst/>
                          <a:latin typeface="Century Gothic" panose="020B0502020202020204" pitchFamily="34" charset="0"/>
                        </a:rPr>
                        <a:t>eamwork</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l"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S</a:t>
                      </a:r>
                      <a:r>
                        <a:rPr lang="en-US" sz="1100" b="1" i="1" kern="1400" dirty="0">
                          <a:ln>
                            <a:noFill/>
                          </a:ln>
                          <a:solidFill>
                            <a:srgbClr val="FFFFFF"/>
                          </a:solidFill>
                          <a:effectLst/>
                          <a:latin typeface="Century Gothic" panose="020B0502020202020204" pitchFamily="34" charset="0"/>
                        </a:rPr>
                        <a:t>ervice</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extLst>
                  <a:ext uri="{0D108BD9-81ED-4DB2-BD59-A6C34878D82A}">
                    <a16:rowId xmlns:a16="http://schemas.microsoft.com/office/drawing/2014/main" val="353106708"/>
                  </a:ext>
                </a:extLst>
              </a:tr>
            </a:tbl>
          </a:graphicData>
        </a:graphic>
      </p:graphicFrame>
      <p:sp>
        <p:nvSpPr>
          <p:cNvPr id="8" name="Control 5">
            <a:extLst>
              <a:ext uri="{FF2B5EF4-FFF2-40B4-BE49-F238E27FC236}">
                <a16:creationId xmlns:a16="http://schemas.microsoft.com/office/drawing/2014/main" id="{9A966B3F-1856-4317-B46E-8B0818049275}"/>
              </a:ext>
            </a:extLst>
          </p:cNvPr>
          <p:cNvSpPr>
            <a:spLocks noChangeArrowheads="1" noChangeShapeType="1"/>
          </p:cNvSpPr>
          <p:nvPr/>
        </p:nvSpPr>
        <p:spPr bwMode="auto">
          <a:xfrm>
            <a:off x="5924577" y="15592902"/>
            <a:ext cx="5468887" cy="210926"/>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3" name="Picture 2" descr="Logo, company name&#10;&#10;Description automatically generated">
            <a:extLst>
              <a:ext uri="{FF2B5EF4-FFF2-40B4-BE49-F238E27FC236}">
                <a16:creationId xmlns:a16="http://schemas.microsoft.com/office/drawing/2014/main" id="{D884354D-721C-A6D2-90B9-6B440C99398F}"/>
              </a:ext>
            </a:extLst>
          </p:cNvPr>
          <p:cNvPicPr>
            <a:picLocks noChangeAspect="1"/>
          </p:cNvPicPr>
          <p:nvPr/>
        </p:nvPicPr>
        <p:blipFill rotWithShape="1">
          <a:blip r:embed="rId3">
            <a:extLst>
              <a:ext uri="{28A0092B-C50C-407E-A947-70E740481C1C}">
                <a14:useLocalDpi xmlns:a14="http://schemas.microsoft.com/office/drawing/2010/main" val="0"/>
              </a:ext>
            </a:extLst>
          </a:blip>
          <a:srcRect t="70988"/>
          <a:stretch/>
        </p:blipFill>
        <p:spPr>
          <a:xfrm>
            <a:off x="174644" y="42730"/>
            <a:ext cx="4066040" cy="1095618"/>
          </a:xfrm>
          <a:prstGeom prst="rect">
            <a:avLst/>
          </a:prstGeom>
        </p:spPr>
      </p:pic>
      <p:sp>
        <p:nvSpPr>
          <p:cNvPr id="9" name="Title 8">
            <a:extLst>
              <a:ext uri="{FF2B5EF4-FFF2-40B4-BE49-F238E27FC236}">
                <a16:creationId xmlns:a16="http://schemas.microsoft.com/office/drawing/2014/main" id="{48C42CE0-7969-578B-2285-9239A8D8BFA5}"/>
              </a:ext>
            </a:extLst>
          </p:cNvPr>
          <p:cNvSpPr>
            <a:spLocks noGrp="1"/>
          </p:cNvSpPr>
          <p:nvPr>
            <p:ph type="title"/>
          </p:nvPr>
        </p:nvSpPr>
        <p:spPr>
          <a:xfrm>
            <a:off x="4176658" y="151908"/>
            <a:ext cx="7216806" cy="877261"/>
          </a:xfrm>
        </p:spPr>
        <p:txBody>
          <a:bodyPr/>
          <a:lstStyle/>
          <a:p>
            <a:pPr algn="r"/>
            <a:r>
              <a:rPr lang="en-US" b="1" dirty="0"/>
              <a:t>Questions?</a:t>
            </a:r>
          </a:p>
        </p:txBody>
      </p:sp>
      <p:grpSp>
        <p:nvGrpSpPr>
          <p:cNvPr id="12" name="Group 11">
            <a:extLst>
              <a:ext uri="{FF2B5EF4-FFF2-40B4-BE49-F238E27FC236}">
                <a16:creationId xmlns:a16="http://schemas.microsoft.com/office/drawing/2014/main" id="{5383A1F8-9463-AA7F-793E-F14448AC5E1D}"/>
              </a:ext>
            </a:extLst>
          </p:cNvPr>
          <p:cNvGrpSpPr/>
          <p:nvPr/>
        </p:nvGrpSpPr>
        <p:grpSpPr>
          <a:xfrm>
            <a:off x="1683081" y="1512491"/>
            <a:ext cx="2335896" cy="2368840"/>
            <a:chOff x="4756629" y="3059668"/>
            <a:chExt cx="2335896" cy="2368840"/>
          </a:xfrm>
        </p:grpSpPr>
        <p:pic>
          <p:nvPicPr>
            <p:cNvPr id="10" name="Picture 9">
              <a:extLst>
                <a:ext uri="{FF2B5EF4-FFF2-40B4-BE49-F238E27FC236}">
                  <a16:creationId xmlns:a16="http://schemas.microsoft.com/office/drawing/2014/main" id="{0D498E34-E983-0DDE-B906-D3CF1A038A09}"/>
                </a:ext>
              </a:extLst>
            </p:cNvPr>
            <p:cNvPicPr>
              <a:picLocks noChangeAspect="1"/>
            </p:cNvPicPr>
            <p:nvPr/>
          </p:nvPicPr>
          <p:blipFill rotWithShape="1">
            <a:blip r:embed="rId4"/>
            <a:srcRect l="19165" t="18720" r="19784" b="19505"/>
            <a:stretch/>
          </p:blipFill>
          <p:spPr>
            <a:xfrm>
              <a:off x="5020872" y="3599708"/>
              <a:ext cx="1807410" cy="1828800"/>
            </a:xfrm>
            <a:prstGeom prst="rect">
              <a:avLst/>
            </a:prstGeom>
          </p:spPr>
        </p:pic>
        <p:sp>
          <p:nvSpPr>
            <p:cNvPr id="11" name="TextBox 10">
              <a:extLst>
                <a:ext uri="{FF2B5EF4-FFF2-40B4-BE49-F238E27FC236}">
                  <a16:creationId xmlns:a16="http://schemas.microsoft.com/office/drawing/2014/main" id="{B72E5381-C5A8-8EBB-1DAE-09D7267E3D73}"/>
                </a:ext>
              </a:extLst>
            </p:cNvPr>
            <p:cNvSpPr txBox="1"/>
            <p:nvPr/>
          </p:nvSpPr>
          <p:spPr>
            <a:xfrm>
              <a:off x="4756629" y="3059668"/>
              <a:ext cx="2335896" cy="369332"/>
            </a:xfrm>
            <a:prstGeom prst="rect">
              <a:avLst/>
            </a:prstGeom>
            <a:solidFill>
              <a:srgbClr val="828A8F"/>
            </a:solidFill>
            <a:effectLst>
              <a:outerShdw blurRad="50800" dist="38100" dir="2700000" algn="tl" rotWithShape="0">
                <a:prstClr val="black">
                  <a:alpha val="40000"/>
                </a:prstClr>
              </a:outerShdw>
            </a:effectLst>
          </p:spPr>
          <p:txBody>
            <a:bodyPr wrap="none" lIns="91440" tIns="45720" rIns="91440" bIns="45720" rtlCol="0" anchor="t">
              <a:spAutoFit/>
            </a:bodyPr>
            <a:lstStyle/>
            <a:p>
              <a:pPr algn="ctr"/>
              <a:r>
                <a:rPr lang="en-US" b="1">
                  <a:ln>
                    <a:solidFill>
                      <a:schemeClr val="bg2">
                        <a:lumMod val="90000"/>
                      </a:schemeClr>
                    </a:solidFill>
                  </a:ln>
                  <a:solidFill>
                    <a:schemeClr val="bg1"/>
                  </a:solidFill>
                </a:rPr>
                <a:t>Idaho NG 911 GIS HUB</a:t>
              </a:r>
              <a:endParaRPr lang="en-US" b="1">
                <a:ln>
                  <a:solidFill>
                    <a:srgbClr val="E7E6E6">
                      <a:lumMod val="90000"/>
                    </a:srgbClr>
                  </a:solidFill>
                </a:ln>
                <a:solidFill>
                  <a:schemeClr val="bg1"/>
                </a:solidFill>
                <a:cs typeface="Calibri"/>
              </a:endParaRPr>
            </a:p>
          </p:txBody>
        </p:sp>
      </p:grpSp>
      <p:grpSp>
        <p:nvGrpSpPr>
          <p:cNvPr id="15" name="Group 14">
            <a:extLst>
              <a:ext uri="{FF2B5EF4-FFF2-40B4-BE49-F238E27FC236}">
                <a16:creationId xmlns:a16="http://schemas.microsoft.com/office/drawing/2014/main" id="{E44F9170-B656-14DC-C26B-AC4F85247357}"/>
              </a:ext>
            </a:extLst>
          </p:cNvPr>
          <p:cNvGrpSpPr/>
          <p:nvPr/>
        </p:nvGrpSpPr>
        <p:grpSpPr>
          <a:xfrm>
            <a:off x="7928606" y="1479662"/>
            <a:ext cx="2576732" cy="2371189"/>
            <a:chOff x="7633966" y="2698862"/>
            <a:chExt cx="2576732" cy="2371189"/>
          </a:xfrm>
        </p:grpSpPr>
        <p:pic>
          <p:nvPicPr>
            <p:cNvPr id="13" name="Picture 12">
              <a:extLst>
                <a:ext uri="{FF2B5EF4-FFF2-40B4-BE49-F238E27FC236}">
                  <a16:creationId xmlns:a16="http://schemas.microsoft.com/office/drawing/2014/main" id="{88EAAEEA-0DF4-2E0F-04AC-D2D6637E0E1A}"/>
                </a:ext>
              </a:extLst>
            </p:cNvPr>
            <p:cNvPicPr>
              <a:picLocks noChangeAspect="1"/>
            </p:cNvPicPr>
            <p:nvPr/>
          </p:nvPicPr>
          <p:blipFill rotWithShape="1">
            <a:blip r:embed="rId5"/>
            <a:srcRect l="12653" t="10998" r="12599" b="12302"/>
            <a:stretch/>
          </p:blipFill>
          <p:spPr>
            <a:xfrm>
              <a:off x="8036869" y="3241251"/>
              <a:ext cx="1770927" cy="1828800"/>
            </a:xfrm>
            <a:prstGeom prst="rect">
              <a:avLst/>
            </a:prstGeom>
          </p:spPr>
        </p:pic>
        <p:sp>
          <p:nvSpPr>
            <p:cNvPr id="14" name="TextBox 13">
              <a:extLst>
                <a:ext uri="{FF2B5EF4-FFF2-40B4-BE49-F238E27FC236}">
                  <a16:creationId xmlns:a16="http://schemas.microsoft.com/office/drawing/2014/main" id="{8B9A12C0-EDFE-0248-16D3-A61789AD53EB}"/>
                </a:ext>
              </a:extLst>
            </p:cNvPr>
            <p:cNvSpPr txBox="1"/>
            <p:nvPr/>
          </p:nvSpPr>
          <p:spPr>
            <a:xfrm>
              <a:off x="7633966" y="2698862"/>
              <a:ext cx="2576732" cy="369332"/>
            </a:xfrm>
            <a:prstGeom prst="rect">
              <a:avLst/>
            </a:prstGeom>
            <a:solidFill>
              <a:srgbClr val="828A8F"/>
            </a:solidFill>
            <a:effectLst>
              <a:outerShdw blurRad="50800" dist="38100" dir="2700000" algn="tl" rotWithShape="0">
                <a:prstClr val="black">
                  <a:alpha val="40000"/>
                </a:prstClr>
              </a:outerShdw>
            </a:effectLst>
          </p:spPr>
          <p:txBody>
            <a:bodyPr wrap="none" lIns="91440" tIns="45720" rIns="91440" bIns="45720" rtlCol="0" anchor="t">
              <a:spAutoFit/>
            </a:bodyPr>
            <a:lstStyle/>
            <a:p>
              <a:pPr algn="ctr"/>
              <a:r>
                <a:rPr lang="en-US" b="1">
                  <a:ln>
                    <a:solidFill>
                      <a:schemeClr val="bg2">
                        <a:lumMod val="90000"/>
                      </a:schemeClr>
                    </a:solidFill>
                  </a:ln>
                  <a:solidFill>
                    <a:schemeClr val="bg1"/>
                  </a:solidFill>
                </a:rPr>
                <a:t>Idaho NG 911 Dashboard</a:t>
              </a:r>
              <a:endParaRPr lang="en-US" b="1">
                <a:ln>
                  <a:solidFill>
                    <a:srgbClr val="E7E6E6">
                      <a:lumMod val="90000"/>
                    </a:srgbClr>
                  </a:solidFill>
                </a:ln>
                <a:solidFill>
                  <a:schemeClr val="bg1"/>
                </a:solidFill>
                <a:cs typeface="Calibri"/>
              </a:endParaRPr>
            </a:p>
          </p:txBody>
        </p:sp>
      </p:grpSp>
      <p:grpSp>
        <p:nvGrpSpPr>
          <p:cNvPr id="21" name="Group 20">
            <a:extLst>
              <a:ext uri="{FF2B5EF4-FFF2-40B4-BE49-F238E27FC236}">
                <a16:creationId xmlns:a16="http://schemas.microsoft.com/office/drawing/2014/main" id="{9857F8F5-B852-F335-1942-2B9DEF39651F}"/>
              </a:ext>
            </a:extLst>
          </p:cNvPr>
          <p:cNvGrpSpPr/>
          <p:nvPr/>
        </p:nvGrpSpPr>
        <p:grpSpPr>
          <a:xfrm>
            <a:off x="2468881" y="4037329"/>
            <a:ext cx="7264398" cy="2101415"/>
            <a:chOff x="1940560" y="1812290"/>
            <a:chExt cx="8280397" cy="2386190"/>
          </a:xfrm>
        </p:grpSpPr>
        <p:pic>
          <p:nvPicPr>
            <p:cNvPr id="4" name="Picture 3">
              <a:extLst>
                <a:ext uri="{FF2B5EF4-FFF2-40B4-BE49-F238E27FC236}">
                  <a16:creationId xmlns:a16="http://schemas.microsoft.com/office/drawing/2014/main" id="{5FBEF295-C163-A8F7-29A7-86B0B61E120C}"/>
                </a:ext>
              </a:extLst>
            </p:cNvPr>
            <p:cNvPicPr>
              <a:picLocks noChangeAspect="1"/>
            </p:cNvPicPr>
            <p:nvPr/>
          </p:nvPicPr>
          <p:blipFill>
            <a:blip r:embed="rId6"/>
            <a:stretch>
              <a:fillRect/>
            </a:stretch>
          </p:blipFill>
          <p:spPr>
            <a:xfrm>
              <a:off x="2203450" y="1934210"/>
              <a:ext cx="1485900" cy="1485900"/>
            </a:xfrm>
            <a:prstGeom prst="rect">
              <a:avLst/>
            </a:prstGeom>
          </p:spPr>
        </p:pic>
        <p:pic>
          <p:nvPicPr>
            <p:cNvPr id="16" name="Picture 15">
              <a:extLst>
                <a:ext uri="{FF2B5EF4-FFF2-40B4-BE49-F238E27FC236}">
                  <a16:creationId xmlns:a16="http://schemas.microsoft.com/office/drawing/2014/main" id="{BEA6B7DA-7EDD-29A0-F72F-89334E5791E5}"/>
                </a:ext>
              </a:extLst>
            </p:cNvPr>
            <p:cNvPicPr>
              <a:picLocks noChangeAspect="1"/>
            </p:cNvPicPr>
            <p:nvPr/>
          </p:nvPicPr>
          <p:blipFill>
            <a:blip r:embed="rId7"/>
            <a:stretch>
              <a:fillRect/>
            </a:stretch>
          </p:blipFill>
          <p:spPr>
            <a:xfrm>
              <a:off x="5175567" y="1929447"/>
              <a:ext cx="1495425" cy="1495425"/>
            </a:xfrm>
            <a:prstGeom prst="rect">
              <a:avLst/>
            </a:prstGeom>
          </p:spPr>
        </p:pic>
        <p:pic>
          <p:nvPicPr>
            <p:cNvPr id="17" name="Picture 16">
              <a:extLst>
                <a:ext uri="{FF2B5EF4-FFF2-40B4-BE49-F238E27FC236}">
                  <a16:creationId xmlns:a16="http://schemas.microsoft.com/office/drawing/2014/main" id="{629AE9BE-C5D4-90BB-0F34-4D91300641B6}"/>
                </a:ext>
              </a:extLst>
            </p:cNvPr>
            <p:cNvPicPr>
              <a:picLocks noChangeAspect="1"/>
            </p:cNvPicPr>
            <p:nvPr/>
          </p:nvPicPr>
          <p:blipFill>
            <a:blip r:embed="rId8"/>
            <a:stretch>
              <a:fillRect/>
            </a:stretch>
          </p:blipFill>
          <p:spPr>
            <a:xfrm>
              <a:off x="8167370" y="1812290"/>
              <a:ext cx="1719580" cy="1719580"/>
            </a:xfrm>
            <a:prstGeom prst="rect">
              <a:avLst/>
            </a:prstGeom>
          </p:spPr>
        </p:pic>
        <p:sp>
          <p:nvSpPr>
            <p:cNvPr id="18" name="TextBox 17">
              <a:extLst>
                <a:ext uri="{FF2B5EF4-FFF2-40B4-BE49-F238E27FC236}">
                  <a16:creationId xmlns:a16="http://schemas.microsoft.com/office/drawing/2014/main" id="{8D01F339-182C-AF40-D474-78A09D187CA0}"/>
                </a:ext>
              </a:extLst>
            </p:cNvPr>
            <p:cNvSpPr txBox="1"/>
            <p:nvPr/>
          </p:nvSpPr>
          <p:spPr>
            <a:xfrm>
              <a:off x="1940560" y="3464560"/>
              <a:ext cx="20116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Tom Calton, GISP</a:t>
              </a:r>
            </a:p>
            <a:p>
              <a:pPr algn="ctr"/>
              <a:r>
                <a:rPr lang="en-US">
                  <a:cs typeface="Calibri"/>
                </a:rPr>
                <a:t>Contractor</a:t>
              </a:r>
            </a:p>
          </p:txBody>
        </p:sp>
        <p:sp>
          <p:nvSpPr>
            <p:cNvPr id="19" name="TextBox 18">
              <a:extLst>
                <a:ext uri="{FF2B5EF4-FFF2-40B4-BE49-F238E27FC236}">
                  <a16:creationId xmlns:a16="http://schemas.microsoft.com/office/drawing/2014/main" id="{C22B3C01-48DB-7896-9287-C12AF8ECF33E}"/>
                </a:ext>
              </a:extLst>
            </p:cNvPr>
            <p:cNvSpPr txBox="1"/>
            <p:nvPr/>
          </p:nvSpPr>
          <p:spPr>
            <a:xfrm>
              <a:off x="4917439" y="3464561"/>
              <a:ext cx="2011679" cy="7339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rPr>
                <a:t>Paul Reyes,</a:t>
              </a:r>
            </a:p>
            <a:p>
              <a:pPr algn="ctr"/>
              <a:r>
                <a:rPr lang="en-US" dirty="0">
                  <a:cs typeface="Calibri"/>
                </a:rPr>
                <a:t>Contractor</a:t>
              </a:r>
            </a:p>
          </p:txBody>
        </p:sp>
        <p:sp>
          <p:nvSpPr>
            <p:cNvPr id="20" name="TextBox 19">
              <a:extLst>
                <a:ext uri="{FF2B5EF4-FFF2-40B4-BE49-F238E27FC236}">
                  <a16:creationId xmlns:a16="http://schemas.microsoft.com/office/drawing/2014/main" id="{330FA678-7FA0-869F-E05D-6113FB0D7F6C}"/>
                </a:ext>
              </a:extLst>
            </p:cNvPr>
            <p:cNvSpPr txBox="1"/>
            <p:nvPr/>
          </p:nvSpPr>
          <p:spPr>
            <a:xfrm>
              <a:off x="7823198" y="3464560"/>
              <a:ext cx="23977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Wilma Robertson, GIO State of Idaho</a:t>
              </a:r>
              <a:endParaRPr lang="en-US"/>
            </a:p>
          </p:txBody>
        </p:sp>
      </p:grpSp>
    </p:spTree>
    <p:extLst>
      <p:ext uri="{BB962C8B-B14F-4D97-AF65-F5344CB8AC3E}">
        <p14:creationId xmlns:p14="http://schemas.microsoft.com/office/powerpoint/2010/main" val="2126095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05CFBEB-FD87-9CF8-5F41-D3D680A891F9}"/>
              </a:ext>
            </a:extLst>
          </p:cNvPr>
          <p:cNvPicPr>
            <a:picLocks noChangeAspect="1"/>
          </p:cNvPicPr>
          <p:nvPr/>
        </p:nvPicPr>
        <p:blipFill>
          <a:blip r:embed="rId3"/>
          <a:stretch>
            <a:fillRect/>
          </a:stretch>
        </p:blipFill>
        <p:spPr>
          <a:xfrm>
            <a:off x="3102218" y="3546778"/>
            <a:ext cx="2777760" cy="2540525"/>
          </a:xfrm>
          <a:prstGeom prst="rect">
            <a:avLst/>
          </a:prstGeom>
          <a:ln>
            <a:noFill/>
          </a:ln>
          <a:effectLst>
            <a:outerShdw blurRad="292100" dist="139700" dir="2700000" algn="tl" rotWithShape="0">
              <a:srgbClr val="333333">
                <a:alpha val="65000"/>
              </a:srgbClr>
            </a:outerShdw>
          </a:effectLst>
        </p:spPr>
      </p:pic>
      <p:sp>
        <p:nvSpPr>
          <p:cNvPr id="5" name="Text Box 2">
            <a:extLst>
              <a:ext uri="{FF2B5EF4-FFF2-40B4-BE49-F238E27FC236}">
                <a16:creationId xmlns:a16="http://schemas.microsoft.com/office/drawing/2014/main" id="{897ABFF2-165F-4E43-86A5-6F80A756ACF6}"/>
              </a:ext>
            </a:extLst>
          </p:cNvPr>
          <p:cNvSpPr txBox="1">
            <a:spLocks noChangeArrowheads="1"/>
          </p:cNvSpPr>
          <p:nvPr/>
        </p:nvSpPr>
        <p:spPr bwMode="auto">
          <a:xfrm>
            <a:off x="0" y="1145911"/>
            <a:ext cx="12192000" cy="137659"/>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2">
            <a:extLst>
              <a:ext uri="{FF2B5EF4-FFF2-40B4-BE49-F238E27FC236}">
                <a16:creationId xmlns:a16="http://schemas.microsoft.com/office/drawing/2014/main" id="{C1F99ED0-C508-4BE6-A821-CBB8C2DA596F}"/>
              </a:ext>
            </a:extLst>
          </p:cNvPr>
          <p:cNvSpPr txBox="1">
            <a:spLocks noChangeArrowheads="1"/>
          </p:cNvSpPr>
          <p:nvPr/>
        </p:nvSpPr>
        <p:spPr bwMode="auto">
          <a:xfrm>
            <a:off x="0" y="6249617"/>
            <a:ext cx="12192000" cy="287338"/>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4C2F8203-6261-4609-8126-D61EA20FE019}"/>
              </a:ext>
            </a:extLst>
          </p:cNvPr>
          <p:cNvGraphicFramePr>
            <a:graphicFrameLocks noGrp="1"/>
          </p:cNvGraphicFramePr>
          <p:nvPr>
            <p:extLst>
              <p:ext uri="{D42A27DB-BD31-4B8C-83A1-F6EECF244321}">
                <p14:modId xmlns:p14="http://schemas.microsoft.com/office/powerpoint/2010/main" val="1236376878"/>
              </p:ext>
            </p:extLst>
          </p:nvPr>
        </p:nvGraphicFramePr>
        <p:xfrm>
          <a:off x="4023359" y="6232525"/>
          <a:ext cx="4145280" cy="319195"/>
        </p:xfrm>
        <a:graphic>
          <a:graphicData uri="http://schemas.openxmlformats.org/drawingml/2006/table">
            <a:tbl>
              <a:tblPr/>
              <a:tblGrid>
                <a:gridCol w="1280161">
                  <a:extLst>
                    <a:ext uri="{9D8B030D-6E8A-4147-A177-3AD203B41FA5}">
                      <a16:colId xmlns:a16="http://schemas.microsoft.com/office/drawing/2014/main" val="699751264"/>
                    </a:ext>
                  </a:extLst>
                </a:gridCol>
                <a:gridCol w="374856">
                  <a:extLst>
                    <a:ext uri="{9D8B030D-6E8A-4147-A177-3AD203B41FA5}">
                      <a16:colId xmlns:a16="http://schemas.microsoft.com/office/drawing/2014/main" val="3824182696"/>
                    </a:ext>
                  </a:extLst>
                </a:gridCol>
                <a:gridCol w="879178">
                  <a:extLst>
                    <a:ext uri="{9D8B030D-6E8A-4147-A177-3AD203B41FA5}">
                      <a16:colId xmlns:a16="http://schemas.microsoft.com/office/drawing/2014/main" val="2327219992"/>
                    </a:ext>
                  </a:extLst>
                </a:gridCol>
                <a:gridCol w="348343">
                  <a:extLst>
                    <a:ext uri="{9D8B030D-6E8A-4147-A177-3AD203B41FA5}">
                      <a16:colId xmlns:a16="http://schemas.microsoft.com/office/drawing/2014/main" val="1927445527"/>
                    </a:ext>
                  </a:extLst>
                </a:gridCol>
                <a:gridCol w="1262742">
                  <a:extLst>
                    <a:ext uri="{9D8B030D-6E8A-4147-A177-3AD203B41FA5}">
                      <a16:colId xmlns:a16="http://schemas.microsoft.com/office/drawing/2014/main" val="3556967360"/>
                    </a:ext>
                  </a:extLst>
                </a:gridCol>
              </a:tblGrid>
              <a:tr h="319195">
                <a:tc>
                  <a:txBody>
                    <a:bodyPr/>
                    <a:lstStyle/>
                    <a:p>
                      <a:pPr marR="0" indent="0" algn="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I</a:t>
                      </a:r>
                      <a:r>
                        <a:rPr lang="en-US" sz="1100" b="1" i="1" kern="1400" dirty="0">
                          <a:ln>
                            <a:noFill/>
                          </a:ln>
                          <a:solidFill>
                            <a:srgbClr val="FFFFFF"/>
                          </a:solidFill>
                          <a:effectLst/>
                          <a:latin typeface="Century Gothic" panose="020B0502020202020204" pitchFamily="34" charset="0"/>
                        </a:rPr>
                        <a:t>ntegrity</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ct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T</a:t>
                      </a:r>
                      <a:r>
                        <a:rPr lang="en-US" sz="1100" b="1" i="1" kern="1400" dirty="0">
                          <a:ln>
                            <a:noFill/>
                          </a:ln>
                          <a:solidFill>
                            <a:srgbClr val="FFFFFF"/>
                          </a:solidFill>
                          <a:effectLst/>
                          <a:latin typeface="Century Gothic" panose="020B0502020202020204" pitchFamily="34" charset="0"/>
                        </a:rPr>
                        <a:t>eamwork</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l"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S</a:t>
                      </a:r>
                      <a:r>
                        <a:rPr lang="en-US" sz="1100" b="1" i="1" kern="1400" dirty="0">
                          <a:ln>
                            <a:noFill/>
                          </a:ln>
                          <a:solidFill>
                            <a:srgbClr val="FFFFFF"/>
                          </a:solidFill>
                          <a:effectLst/>
                          <a:latin typeface="Century Gothic" panose="020B0502020202020204" pitchFamily="34" charset="0"/>
                        </a:rPr>
                        <a:t>ervice</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extLst>
                  <a:ext uri="{0D108BD9-81ED-4DB2-BD59-A6C34878D82A}">
                    <a16:rowId xmlns:a16="http://schemas.microsoft.com/office/drawing/2014/main" val="353106708"/>
                  </a:ext>
                </a:extLst>
              </a:tr>
            </a:tbl>
          </a:graphicData>
        </a:graphic>
      </p:graphicFrame>
      <p:sp>
        <p:nvSpPr>
          <p:cNvPr id="8" name="Control 5">
            <a:extLst>
              <a:ext uri="{FF2B5EF4-FFF2-40B4-BE49-F238E27FC236}">
                <a16:creationId xmlns:a16="http://schemas.microsoft.com/office/drawing/2014/main" id="{9A966B3F-1856-4317-B46E-8B0818049275}"/>
              </a:ext>
            </a:extLst>
          </p:cNvPr>
          <p:cNvSpPr>
            <a:spLocks noChangeArrowheads="1" noChangeShapeType="1"/>
          </p:cNvSpPr>
          <p:nvPr/>
        </p:nvSpPr>
        <p:spPr bwMode="auto">
          <a:xfrm>
            <a:off x="5924577" y="15592902"/>
            <a:ext cx="5468887" cy="210926"/>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3" name="Picture 2" descr="Logo, company name&#10;&#10;Description automatically generated">
            <a:extLst>
              <a:ext uri="{FF2B5EF4-FFF2-40B4-BE49-F238E27FC236}">
                <a16:creationId xmlns:a16="http://schemas.microsoft.com/office/drawing/2014/main" id="{D884354D-721C-A6D2-90B9-6B440C99398F}"/>
              </a:ext>
            </a:extLst>
          </p:cNvPr>
          <p:cNvPicPr>
            <a:picLocks noChangeAspect="1"/>
          </p:cNvPicPr>
          <p:nvPr/>
        </p:nvPicPr>
        <p:blipFill rotWithShape="1">
          <a:blip r:embed="rId4">
            <a:extLst>
              <a:ext uri="{28A0092B-C50C-407E-A947-70E740481C1C}">
                <a14:useLocalDpi xmlns:a14="http://schemas.microsoft.com/office/drawing/2010/main" val="0"/>
              </a:ext>
            </a:extLst>
          </a:blip>
          <a:srcRect t="70988"/>
          <a:stretch/>
        </p:blipFill>
        <p:spPr>
          <a:xfrm>
            <a:off x="174644" y="42730"/>
            <a:ext cx="4066040" cy="1095618"/>
          </a:xfrm>
          <a:prstGeom prst="rect">
            <a:avLst/>
          </a:prstGeom>
        </p:spPr>
      </p:pic>
      <p:pic>
        <p:nvPicPr>
          <p:cNvPr id="9" name="Picture 8">
            <a:extLst>
              <a:ext uri="{FF2B5EF4-FFF2-40B4-BE49-F238E27FC236}">
                <a16:creationId xmlns:a16="http://schemas.microsoft.com/office/drawing/2014/main" id="{8F37E350-7C97-8DA0-9260-D85061F7AA61}"/>
              </a:ext>
            </a:extLst>
          </p:cNvPr>
          <p:cNvPicPr>
            <a:picLocks noChangeAspect="1"/>
          </p:cNvPicPr>
          <p:nvPr/>
        </p:nvPicPr>
        <p:blipFill>
          <a:blip r:embed="rId5"/>
          <a:stretch>
            <a:fillRect/>
          </a:stretch>
        </p:blipFill>
        <p:spPr>
          <a:xfrm>
            <a:off x="475432" y="1424000"/>
            <a:ext cx="2777759" cy="4188784"/>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272A8F02-EDF7-BCFE-2907-6A3DBFB6127D}"/>
              </a:ext>
            </a:extLst>
          </p:cNvPr>
          <p:cNvSpPr/>
          <p:nvPr/>
        </p:nvSpPr>
        <p:spPr>
          <a:xfrm>
            <a:off x="6935222" y="135594"/>
            <a:ext cx="4459875"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Idaho NG 9-1-1</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3" name="TextBox 12">
            <a:extLst>
              <a:ext uri="{FF2B5EF4-FFF2-40B4-BE49-F238E27FC236}">
                <a16:creationId xmlns:a16="http://schemas.microsoft.com/office/drawing/2014/main" id="{0A13BC76-0144-A4D9-31BB-3D34093376A6}"/>
              </a:ext>
            </a:extLst>
          </p:cNvPr>
          <p:cNvSpPr txBox="1"/>
          <p:nvPr/>
        </p:nvSpPr>
        <p:spPr>
          <a:xfrm>
            <a:off x="6312024" y="2115617"/>
            <a:ext cx="5504155" cy="2862322"/>
          </a:xfrm>
          <a:prstGeom prst="rect">
            <a:avLst/>
          </a:prstGeom>
          <a:noFill/>
        </p:spPr>
        <p:txBody>
          <a:bodyPr wrap="square" rtlCol="0">
            <a:spAutoFit/>
          </a:bodyPr>
          <a:lstStyle/>
          <a:p>
            <a:pPr marL="285750" indent="-285750">
              <a:buFont typeface="Arial" panose="020B0604020202020204" pitchFamily="34" charset="0"/>
              <a:buChar char="•"/>
            </a:pPr>
            <a:r>
              <a:rPr lang="en-US" dirty="0"/>
              <a:t>Idaho Legislature allocated funds to IOEM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Idaho Geospatial Office in the Office of Information Technology Services nominated NG 911 Data Standards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Idaho Geospatial Counsel – Executive Committee adopted NG 911 Data Standards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Geographic Information Officer appointed</a:t>
            </a:r>
          </a:p>
        </p:txBody>
      </p:sp>
    </p:spTree>
    <p:extLst>
      <p:ext uri="{BB962C8B-B14F-4D97-AF65-F5344CB8AC3E}">
        <p14:creationId xmlns:p14="http://schemas.microsoft.com/office/powerpoint/2010/main" val="33809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480103DB-4E06-6DD0-1D30-BC070D62E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395" y="1756663"/>
            <a:ext cx="5924577" cy="268920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B4AAAA6-8EF6-DD23-98DE-3D9F345BB63C}"/>
              </a:ext>
            </a:extLst>
          </p:cNvPr>
          <p:cNvSpPr/>
          <p:nvPr/>
        </p:nvSpPr>
        <p:spPr>
          <a:xfrm>
            <a:off x="5295512" y="3109906"/>
            <a:ext cx="2256503" cy="1432001"/>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7A5F70-013B-69FB-BCEC-3C4947500DD2}"/>
              </a:ext>
            </a:extLst>
          </p:cNvPr>
          <p:cNvSpPr/>
          <p:nvPr/>
        </p:nvSpPr>
        <p:spPr>
          <a:xfrm>
            <a:off x="9563352" y="3101264"/>
            <a:ext cx="2031937" cy="1432001"/>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8784EF2-8A68-CA04-8091-F63CD449F1A3}"/>
              </a:ext>
            </a:extLst>
          </p:cNvPr>
          <p:cNvPicPr>
            <a:picLocks noChangeAspect="1"/>
          </p:cNvPicPr>
          <p:nvPr/>
        </p:nvPicPr>
        <p:blipFill>
          <a:blip r:embed="rId4"/>
          <a:stretch>
            <a:fillRect/>
          </a:stretch>
        </p:blipFill>
        <p:spPr>
          <a:xfrm>
            <a:off x="174644" y="1329861"/>
            <a:ext cx="3951530" cy="1517300"/>
          </a:xfrm>
          <a:prstGeom prst="rect">
            <a:avLst/>
          </a:prstGeom>
        </p:spPr>
      </p:pic>
      <p:sp>
        <p:nvSpPr>
          <p:cNvPr id="5" name="Text Box 2">
            <a:extLst>
              <a:ext uri="{FF2B5EF4-FFF2-40B4-BE49-F238E27FC236}">
                <a16:creationId xmlns:a16="http://schemas.microsoft.com/office/drawing/2014/main" id="{897ABFF2-165F-4E43-86A5-6F80A756ACF6}"/>
              </a:ext>
            </a:extLst>
          </p:cNvPr>
          <p:cNvSpPr txBox="1">
            <a:spLocks noChangeArrowheads="1"/>
          </p:cNvSpPr>
          <p:nvPr/>
        </p:nvSpPr>
        <p:spPr bwMode="auto">
          <a:xfrm>
            <a:off x="0" y="1145911"/>
            <a:ext cx="12192000" cy="137659"/>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2">
            <a:extLst>
              <a:ext uri="{FF2B5EF4-FFF2-40B4-BE49-F238E27FC236}">
                <a16:creationId xmlns:a16="http://schemas.microsoft.com/office/drawing/2014/main" id="{C1F99ED0-C508-4BE6-A821-CBB8C2DA596F}"/>
              </a:ext>
            </a:extLst>
          </p:cNvPr>
          <p:cNvSpPr txBox="1">
            <a:spLocks noChangeArrowheads="1"/>
          </p:cNvSpPr>
          <p:nvPr/>
        </p:nvSpPr>
        <p:spPr bwMode="auto">
          <a:xfrm>
            <a:off x="0" y="6249617"/>
            <a:ext cx="12192000" cy="287338"/>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4C2F8203-6261-4609-8126-D61EA20FE019}"/>
              </a:ext>
            </a:extLst>
          </p:cNvPr>
          <p:cNvGraphicFramePr>
            <a:graphicFrameLocks noGrp="1"/>
          </p:cNvGraphicFramePr>
          <p:nvPr/>
        </p:nvGraphicFramePr>
        <p:xfrm>
          <a:off x="4023359" y="6232525"/>
          <a:ext cx="4145280" cy="351155"/>
        </p:xfrm>
        <a:graphic>
          <a:graphicData uri="http://schemas.openxmlformats.org/drawingml/2006/table">
            <a:tbl>
              <a:tblPr/>
              <a:tblGrid>
                <a:gridCol w="1280161">
                  <a:extLst>
                    <a:ext uri="{9D8B030D-6E8A-4147-A177-3AD203B41FA5}">
                      <a16:colId xmlns:a16="http://schemas.microsoft.com/office/drawing/2014/main" val="699751264"/>
                    </a:ext>
                  </a:extLst>
                </a:gridCol>
                <a:gridCol w="374856">
                  <a:extLst>
                    <a:ext uri="{9D8B030D-6E8A-4147-A177-3AD203B41FA5}">
                      <a16:colId xmlns:a16="http://schemas.microsoft.com/office/drawing/2014/main" val="3824182696"/>
                    </a:ext>
                  </a:extLst>
                </a:gridCol>
                <a:gridCol w="879178">
                  <a:extLst>
                    <a:ext uri="{9D8B030D-6E8A-4147-A177-3AD203B41FA5}">
                      <a16:colId xmlns:a16="http://schemas.microsoft.com/office/drawing/2014/main" val="2327219992"/>
                    </a:ext>
                  </a:extLst>
                </a:gridCol>
                <a:gridCol w="348343">
                  <a:extLst>
                    <a:ext uri="{9D8B030D-6E8A-4147-A177-3AD203B41FA5}">
                      <a16:colId xmlns:a16="http://schemas.microsoft.com/office/drawing/2014/main" val="1927445527"/>
                    </a:ext>
                  </a:extLst>
                </a:gridCol>
                <a:gridCol w="1262742">
                  <a:extLst>
                    <a:ext uri="{9D8B030D-6E8A-4147-A177-3AD203B41FA5}">
                      <a16:colId xmlns:a16="http://schemas.microsoft.com/office/drawing/2014/main" val="3556967360"/>
                    </a:ext>
                  </a:extLst>
                </a:gridCol>
              </a:tblGrid>
              <a:tr h="351155">
                <a:tc>
                  <a:txBody>
                    <a:bodyPr/>
                    <a:lstStyle/>
                    <a:p>
                      <a:pPr marR="0" indent="0" algn="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I</a:t>
                      </a:r>
                      <a:r>
                        <a:rPr lang="en-US" sz="1100" b="1" i="1" kern="1400" dirty="0">
                          <a:ln>
                            <a:noFill/>
                          </a:ln>
                          <a:solidFill>
                            <a:srgbClr val="FFFFFF"/>
                          </a:solidFill>
                          <a:effectLst/>
                          <a:latin typeface="Century Gothic" panose="020B0502020202020204" pitchFamily="34" charset="0"/>
                        </a:rPr>
                        <a:t>ntegrity</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ct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T</a:t>
                      </a:r>
                      <a:r>
                        <a:rPr lang="en-US" sz="1100" b="1" i="1" kern="1400" dirty="0">
                          <a:ln>
                            <a:noFill/>
                          </a:ln>
                          <a:solidFill>
                            <a:srgbClr val="FFFFFF"/>
                          </a:solidFill>
                          <a:effectLst/>
                          <a:latin typeface="Century Gothic" panose="020B0502020202020204" pitchFamily="34" charset="0"/>
                        </a:rPr>
                        <a:t>eamwork</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l"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S</a:t>
                      </a:r>
                      <a:r>
                        <a:rPr lang="en-US" sz="1100" b="1" i="1" kern="1400" dirty="0">
                          <a:ln>
                            <a:noFill/>
                          </a:ln>
                          <a:solidFill>
                            <a:srgbClr val="FFFFFF"/>
                          </a:solidFill>
                          <a:effectLst/>
                          <a:latin typeface="Century Gothic" panose="020B0502020202020204" pitchFamily="34" charset="0"/>
                        </a:rPr>
                        <a:t>ervice</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extLst>
                  <a:ext uri="{0D108BD9-81ED-4DB2-BD59-A6C34878D82A}">
                    <a16:rowId xmlns:a16="http://schemas.microsoft.com/office/drawing/2014/main" val="353106708"/>
                  </a:ext>
                </a:extLst>
              </a:tr>
            </a:tbl>
          </a:graphicData>
        </a:graphic>
      </p:graphicFrame>
      <p:sp>
        <p:nvSpPr>
          <p:cNvPr id="8" name="Control 5">
            <a:extLst>
              <a:ext uri="{FF2B5EF4-FFF2-40B4-BE49-F238E27FC236}">
                <a16:creationId xmlns:a16="http://schemas.microsoft.com/office/drawing/2014/main" id="{9A966B3F-1856-4317-B46E-8B0818049275}"/>
              </a:ext>
            </a:extLst>
          </p:cNvPr>
          <p:cNvSpPr>
            <a:spLocks noChangeArrowheads="1" noChangeShapeType="1"/>
          </p:cNvSpPr>
          <p:nvPr/>
        </p:nvSpPr>
        <p:spPr bwMode="auto">
          <a:xfrm>
            <a:off x="5924577" y="15592902"/>
            <a:ext cx="5468887" cy="210926"/>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3" name="Picture 2" descr="Logo, company name&#10;&#10;Description automatically generated">
            <a:extLst>
              <a:ext uri="{FF2B5EF4-FFF2-40B4-BE49-F238E27FC236}">
                <a16:creationId xmlns:a16="http://schemas.microsoft.com/office/drawing/2014/main" id="{D884354D-721C-A6D2-90B9-6B440C99398F}"/>
              </a:ext>
            </a:extLst>
          </p:cNvPr>
          <p:cNvPicPr>
            <a:picLocks noChangeAspect="1"/>
          </p:cNvPicPr>
          <p:nvPr/>
        </p:nvPicPr>
        <p:blipFill rotWithShape="1">
          <a:blip r:embed="rId5">
            <a:extLst>
              <a:ext uri="{28A0092B-C50C-407E-A947-70E740481C1C}">
                <a14:useLocalDpi xmlns:a14="http://schemas.microsoft.com/office/drawing/2010/main" val="0"/>
              </a:ext>
            </a:extLst>
          </a:blip>
          <a:srcRect t="70988"/>
          <a:stretch/>
        </p:blipFill>
        <p:spPr>
          <a:xfrm>
            <a:off x="174644" y="42730"/>
            <a:ext cx="4066040" cy="1095618"/>
          </a:xfrm>
          <a:prstGeom prst="rect">
            <a:avLst/>
          </a:prstGeom>
        </p:spPr>
      </p:pic>
      <p:sp>
        <p:nvSpPr>
          <p:cNvPr id="2" name="Rectangle 1">
            <a:extLst>
              <a:ext uri="{FF2B5EF4-FFF2-40B4-BE49-F238E27FC236}">
                <a16:creationId xmlns:a16="http://schemas.microsoft.com/office/drawing/2014/main" id="{1C0CFC1B-E773-6D22-6991-7E6103054709}"/>
              </a:ext>
            </a:extLst>
          </p:cNvPr>
          <p:cNvSpPr/>
          <p:nvPr/>
        </p:nvSpPr>
        <p:spPr>
          <a:xfrm>
            <a:off x="8740024" y="180417"/>
            <a:ext cx="2777684" cy="923330"/>
          </a:xfrm>
          <a:prstGeom prst="rect">
            <a:avLst/>
          </a:prstGeom>
          <a:noFill/>
        </p:spPr>
        <p:txBody>
          <a:bodyPr wrap="none" lIns="91440" tIns="45720" rIns="91440" bIns="45720" anchor="t">
            <a:spAutoFit/>
          </a:bodyPr>
          <a:lstStyle/>
          <a:p>
            <a:pPr algn="ctr"/>
            <a:r>
              <a:rPr lang="en-US" sz="5400">
                <a:ln w="0"/>
                <a:effectLst>
                  <a:outerShdw blurRad="38100" dist="19050" dir="2700000" algn="tl" rotWithShape="0">
                    <a:schemeClr val="dk1">
                      <a:alpha val="40000"/>
                    </a:schemeClr>
                  </a:outerShdw>
                </a:effectLst>
              </a:rPr>
              <a:t>GIS Team</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 name="TextBox 3">
            <a:extLst>
              <a:ext uri="{FF2B5EF4-FFF2-40B4-BE49-F238E27FC236}">
                <a16:creationId xmlns:a16="http://schemas.microsoft.com/office/drawing/2014/main" id="{B73CA4CA-361A-7ECF-6CFA-335252DBDEDD}"/>
              </a:ext>
            </a:extLst>
          </p:cNvPr>
          <p:cNvSpPr txBox="1"/>
          <p:nvPr/>
        </p:nvSpPr>
        <p:spPr>
          <a:xfrm>
            <a:off x="174644" y="2885340"/>
            <a:ext cx="6417188" cy="1569660"/>
          </a:xfrm>
          <a:prstGeom prst="rect">
            <a:avLst/>
          </a:prstGeom>
          <a:noFill/>
        </p:spPr>
        <p:txBody>
          <a:bodyPr wrap="square" rtlCol="0">
            <a:spAutoFit/>
          </a:bodyPr>
          <a:lstStyle/>
          <a:p>
            <a:pPr algn="l"/>
            <a:r>
              <a:rPr lang="en-US" sz="2400" b="1" i="0" dirty="0">
                <a:solidFill>
                  <a:srgbClr val="647033"/>
                </a:solidFill>
                <a:effectLst/>
                <a:latin typeface="Roboto" panose="02000000000000000000" pitchFamily="2" charset="0"/>
              </a:rPr>
              <a:t>NG9-1-1 GIS Readiness Project Lead</a:t>
            </a:r>
            <a:endParaRPr lang="en-US" sz="2400" b="0" i="0" dirty="0">
              <a:solidFill>
                <a:srgbClr val="647033"/>
              </a:solidFill>
              <a:effectLst/>
              <a:latin typeface="Roboto" panose="02000000000000000000" pitchFamily="2" charset="0"/>
            </a:endParaRPr>
          </a:p>
          <a:p>
            <a:pPr algn="l"/>
            <a:r>
              <a:rPr lang="en-US" sz="2400" b="1" i="0" dirty="0">
                <a:solidFill>
                  <a:srgbClr val="4C4C4C"/>
                </a:solidFill>
                <a:effectLst/>
                <a:latin typeface="Roboto" panose="02000000000000000000" pitchFamily="2" charset="0"/>
              </a:rPr>
              <a:t>Wilma Robertson, </a:t>
            </a:r>
            <a:r>
              <a:rPr lang="en-US" b="1" i="0" dirty="0">
                <a:solidFill>
                  <a:srgbClr val="4C4C4C"/>
                </a:solidFill>
                <a:effectLst/>
                <a:latin typeface="Roboto" panose="02000000000000000000" pitchFamily="2" charset="0"/>
                <a:hlinkClick r:id="rId6"/>
              </a:rPr>
              <a:t>wilma.robertson@its.idaho.gov</a:t>
            </a:r>
            <a:endParaRPr lang="en-US" b="1" i="0" dirty="0">
              <a:solidFill>
                <a:srgbClr val="4C4C4C"/>
              </a:solidFill>
              <a:effectLst/>
              <a:latin typeface="Roboto" panose="02000000000000000000" pitchFamily="2" charset="0"/>
            </a:endParaRPr>
          </a:p>
          <a:p>
            <a:pPr algn="l"/>
            <a:r>
              <a:rPr lang="en-US" sz="2400" b="1" i="0" dirty="0">
                <a:solidFill>
                  <a:srgbClr val="4C4C4C"/>
                </a:solidFill>
                <a:effectLst/>
                <a:latin typeface="Roboto" panose="02000000000000000000" pitchFamily="2" charset="0"/>
              </a:rPr>
              <a:t>Geographic Information Officer (GIO)</a:t>
            </a:r>
            <a:endParaRPr lang="en-US" sz="2400" b="0" i="0" dirty="0">
              <a:solidFill>
                <a:srgbClr val="4C4C4C"/>
              </a:solidFill>
              <a:effectLst/>
              <a:latin typeface="Roboto" panose="02000000000000000000" pitchFamily="2" charset="0"/>
            </a:endParaRPr>
          </a:p>
          <a:p>
            <a:endParaRPr lang="en-US" sz="2400" dirty="0"/>
          </a:p>
        </p:txBody>
      </p:sp>
      <p:sp>
        <p:nvSpPr>
          <p:cNvPr id="9" name="TextBox 8">
            <a:extLst>
              <a:ext uri="{FF2B5EF4-FFF2-40B4-BE49-F238E27FC236}">
                <a16:creationId xmlns:a16="http://schemas.microsoft.com/office/drawing/2014/main" id="{0AEA9D33-2FD3-ABA6-7097-F2CEB2D705EA}"/>
              </a:ext>
            </a:extLst>
          </p:cNvPr>
          <p:cNvSpPr txBox="1"/>
          <p:nvPr/>
        </p:nvSpPr>
        <p:spPr>
          <a:xfrm>
            <a:off x="174644" y="4098677"/>
            <a:ext cx="7483139" cy="2446824"/>
          </a:xfrm>
          <a:prstGeom prst="rect">
            <a:avLst/>
          </a:prstGeom>
          <a:noFill/>
        </p:spPr>
        <p:txBody>
          <a:bodyPr wrap="none" rtlCol="0">
            <a:spAutoFit/>
          </a:bodyPr>
          <a:lstStyle/>
          <a:p>
            <a:pPr algn="l">
              <a:lnSpc>
                <a:spcPct val="150000"/>
              </a:lnSpc>
            </a:pPr>
            <a:r>
              <a:rPr lang="en-US" b="1" i="0" dirty="0">
                <a:solidFill>
                  <a:srgbClr val="647033"/>
                </a:solidFill>
                <a:effectLst/>
                <a:latin typeface="Roboto" panose="02000000000000000000" pitchFamily="2" charset="0"/>
              </a:rPr>
              <a:t>Regional GIS Contractors</a:t>
            </a:r>
            <a:endParaRPr lang="en-US" b="0" i="0" dirty="0">
              <a:solidFill>
                <a:srgbClr val="647033"/>
              </a:solidFill>
              <a:effectLst/>
              <a:latin typeface="Roboto" panose="02000000000000000000" pitchFamily="2" charset="0"/>
            </a:endParaRPr>
          </a:p>
          <a:p>
            <a:pPr algn="l">
              <a:lnSpc>
                <a:spcPct val="150000"/>
              </a:lnSpc>
            </a:pPr>
            <a:r>
              <a:rPr lang="en-US" b="1" i="0" dirty="0">
                <a:solidFill>
                  <a:srgbClr val="4C4C4C"/>
                </a:solidFill>
                <a:effectLst/>
                <a:latin typeface="Roboto" panose="02000000000000000000" pitchFamily="2" charset="0"/>
              </a:rPr>
              <a:t>Ali Scott, DIGB 1 and 2 (Northern Idaho), </a:t>
            </a:r>
            <a:r>
              <a:rPr lang="en-US" b="0" i="0" u="sng" dirty="0">
                <a:solidFill>
                  <a:srgbClr val="4C4C4C"/>
                </a:solidFill>
                <a:effectLst/>
                <a:latin typeface="Roboto" panose="02000000000000000000" pitchFamily="2" charset="0"/>
                <a:hlinkClick r:id="rId7"/>
              </a:rPr>
              <a:t>ali.scott@its.idaho.gov</a:t>
            </a:r>
            <a:endParaRPr lang="en-US" b="0" i="0" dirty="0">
              <a:solidFill>
                <a:srgbClr val="4C4C4C"/>
              </a:solidFill>
              <a:effectLst/>
              <a:latin typeface="Roboto" panose="02000000000000000000" pitchFamily="2" charset="0"/>
            </a:endParaRPr>
          </a:p>
          <a:p>
            <a:pPr algn="l">
              <a:lnSpc>
                <a:spcPct val="150000"/>
              </a:lnSpc>
            </a:pPr>
            <a:r>
              <a:rPr lang="en-US" b="1" i="0" dirty="0">
                <a:solidFill>
                  <a:srgbClr val="4C4C4C"/>
                </a:solidFill>
                <a:effectLst/>
                <a:latin typeface="Roboto" panose="02000000000000000000" pitchFamily="2" charset="0"/>
              </a:rPr>
              <a:t>Paul Reyes, DIGB 3 and 4 (Western Idaho), </a:t>
            </a:r>
            <a:r>
              <a:rPr lang="en-US" b="0" i="0" u="sng" dirty="0">
                <a:solidFill>
                  <a:srgbClr val="4C4C4C"/>
                </a:solidFill>
                <a:effectLst/>
                <a:latin typeface="Roboto" panose="02000000000000000000" pitchFamily="2" charset="0"/>
                <a:hlinkClick r:id="rId8"/>
              </a:rPr>
              <a:t>paul.reyes@its.idaho.gov</a:t>
            </a:r>
            <a:endParaRPr lang="en-US" b="0" i="0" dirty="0">
              <a:solidFill>
                <a:srgbClr val="4C4C4C"/>
              </a:solidFill>
              <a:effectLst/>
              <a:latin typeface="Roboto" panose="02000000000000000000" pitchFamily="2" charset="0"/>
            </a:endParaRPr>
          </a:p>
          <a:p>
            <a:pPr algn="l">
              <a:lnSpc>
                <a:spcPct val="150000"/>
              </a:lnSpc>
            </a:pPr>
            <a:r>
              <a:rPr lang="en-US" b="1" i="0" dirty="0">
                <a:solidFill>
                  <a:srgbClr val="4C4C4C"/>
                </a:solidFill>
                <a:effectLst/>
                <a:latin typeface="Roboto" panose="02000000000000000000" pitchFamily="2" charset="0"/>
              </a:rPr>
              <a:t>Tom Calton, DIGB 4, 5 and 6 (Eastern Idaho), </a:t>
            </a:r>
            <a:r>
              <a:rPr lang="en-US" b="0" i="0" u="sng" dirty="0">
                <a:solidFill>
                  <a:srgbClr val="4C4C4C"/>
                </a:solidFill>
                <a:effectLst/>
                <a:latin typeface="Roboto" panose="02000000000000000000" pitchFamily="2" charset="0"/>
                <a:hlinkClick r:id="rId9"/>
              </a:rPr>
              <a:t>tom.calton@its.idaho.gov</a:t>
            </a:r>
            <a:endParaRPr lang="en-US" b="0" i="0" dirty="0">
              <a:solidFill>
                <a:srgbClr val="4C4C4C"/>
              </a:solidFill>
              <a:effectLst/>
              <a:latin typeface="Roboto" panose="02000000000000000000" pitchFamily="2" charset="0"/>
            </a:endParaRPr>
          </a:p>
          <a:p>
            <a:pPr algn="l">
              <a:lnSpc>
                <a:spcPct val="150000"/>
              </a:lnSpc>
            </a:pPr>
            <a:r>
              <a:rPr lang="en-US" b="1" i="0" dirty="0">
                <a:solidFill>
                  <a:srgbClr val="4C4C4C"/>
                </a:solidFill>
                <a:effectLst/>
                <a:latin typeface="Roboto" panose="02000000000000000000" pitchFamily="2" charset="0"/>
              </a:rPr>
              <a:t>Pam Bond, Statewide Support, </a:t>
            </a:r>
            <a:r>
              <a:rPr lang="en-US" b="0" i="0" u="sng" dirty="0">
                <a:solidFill>
                  <a:srgbClr val="4C4C4C"/>
                </a:solidFill>
                <a:effectLst/>
                <a:latin typeface="Roboto" panose="02000000000000000000" pitchFamily="2" charset="0"/>
                <a:hlinkClick r:id="rId10"/>
              </a:rPr>
              <a:t>pam.bond@its.idaho.gov</a:t>
            </a:r>
            <a:endParaRPr lang="en-US" b="0" i="0" dirty="0">
              <a:solidFill>
                <a:srgbClr val="4C4C4C"/>
              </a:solidFill>
              <a:effectLst/>
              <a:latin typeface="Roboto" panose="02000000000000000000" pitchFamily="2" charset="0"/>
            </a:endParaRPr>
          </a:p>
          <a:p>
            <a:endParaRPr lang="en-US" dirty="0"/>
          </a:p>
        </p:txBody>
      </p:sp>
      <p:pic>
        <p:nvPicPr>
          <p:cNvPr id="16" name="Picture 15" descr="A person smiling at the camera&#10;&#10;Description automatically generated">
            <a:extLst>
              <a:ext uri="{FF2B5EF4-FFF2-40B4-BE49-F238E27FC236}">
                <a16:creationId xmlns:a16="http://schemas.microsoft.com/office/drawing/2014/main" id="{85C09C1B-0D0C-10EB-DF73-94238E00A296}"/>
              </a:ext>
            </a:extLst>
          </p:cNvPr>
          <p:cNvPicPr>
            <a:picLocks noChangeAspect="1"/>
          </p:cNvPicPr>
          <p:nvPr/>
        </p:nvPicPr>
        <p:blipFill rotWithShape="1">
          <a:blip r:embed="rId11">
            <a:extLst>
              <a:ext uri="{28A0092B-C50C-407E-A947-70E740481C1C}">
                <a14:useLocalDpi xmlns:a14="http://schemas.microsoft.com/office/drawing/2010/main" val="0"/>
              </a:ext>
            </a:extLst>
          </a:blip>
          <a:srcRect l="5907" t="21236" r="-2248" b="-5828"/>
          <a:stretch/>
        </p:blipFill>
        <p:spPr>
          <a:xfrm>
            <a:off x="9614531" y="3116609"/>
            <a:ext cx="1943100" cy="2274832"/>
          </a:xfrm>
          <a:prstGeom prst="rect">
            <a:avLst/>
          </a:prstGeom>
        </p:spPr>
      </p:pic>
    </p:spTree>
    <p:extLst>
      <p:ext uri="{BB962C8B-B14F-4D97-AF65-F5344CB8AC3E}">
        <p14:creationId xmlns:p14="http://schemas.microsoft.com/office/powerpoint/2010/main" val="1061782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897ABFF2-165F-4E43-86A5-6F80A756ACF6}"/>
              </a:ext>
            </a:extLst>
          </p:cNvPr>
          <p:cNvSpPr txBox="1">
            <a:spLocks noChangeArrowheads="1"/>
          </p:cNvSpPr>
          <p:nvPr/>
        </p:nvSpPr>
        <p:spPr bwMode="auto">
          <a:xfrm>
            <a:off x="0" y="1145911"/>
            <a:ext cx="12192000" cy="137659"/>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2">
            <a:extLst>
              <a:ext uri="{FF2B5EF4-FFF2-40B4-BE49-F238E27FC236}">
                <a16:creationId xmlns:a16="http://schemas.microsoft.com/office/drawing/2014/main" id="{C1F99ED0-C508-4BE6-A821-CBB8C2DA596F}"/>
              </a:ext>
            </a:extLst>
          </p:cNvPr>
          <p:cNvSpPr txBox="1">
            <a:spLocks noChangeArrowheads="1"/>
          </p:cNvSpPr>
          <p:nvPr/>
        </p:nvSpPr>
        <p:spPr bwMode="auto">
          <a:xfrm>
            <a:off x="0" y="6249617"/>
            <a:ext cx="12192000" cy="287338"/>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4C2F8203-6261-4609-8126-D61EA20FE019}"/>
              </a:ext>
            </a:extLst>
          </p:cNvPr>
          <p:cNvGraphicFramePr>
            <a:graphicFrameLocks noGrp="1"/>
          </p:cNvGraphicFramePr>
          <p:nvPr/>
        </p:nvGraphicFramePr>
        <p:xfrm>
          <a:off x="4023359" y="6232525"/>
          <a:ext cx="4145280" cy="351155"/>
        </p:xfrm>
        <a:graphic>
          <a:graphicData uri="http://schemas.openxmlformats.org/drawingml/2006/table">
            <a:tbl>
              <a:tblPr/>
              <a:tblGrid>
                <a:gridCol w="1280161">
                  <a:extLst>
                    <a:ext uri="{9D8B030D-6E8A-4147-A177-3AD203B41FA5}">
                      <a16:colId xmlns:a16="http://schemas.microsoft.com/office/drawing/2014/main" val="699751264"/>
                    </a:ext>
                  </a:extLst>
                </a:gridCol>
                <a:gridCol w="374856">
                  <a:extLst>
                    <a:ext uri="{9D8B030D-6E8A-4147-A177-3AD203B41FA5}">
                      <a16:colId xmlns:a16="http://schemas.microsoft.com/office/drawing/2014/main" val="3824182696"/>
                    </a:ext>
                  </a:extLst>
                </a:gridCol>
                <a:gridCol w="879178">
                  <a:extLst>
                    <a:ext uri="{9D8B030D-6E8A-4147-A177-3AD203B41FA5}">
                      <a16:colId xmlns:a16="http://schemas.microsoft.com/office/drawing/2014/main" val="2327219992"/>
                    </a:ext>
                  </a:extLst>
                </a:gridCol>
                <a:gridCol w="348343">
                  <a:extLst>
                    <a:ext uri="{9D8B030D-6E8A-4147-A177-3AD203B41FA5}">
                      <a16:colId xmlns:a16="http://schemas.microsoft.com/office/drawing/2014/main" val="1927445527"/>
                    </a:ext>
                  </a:extLst>
                </a:gridCol>
                <a:gridCol w="1262742">
                  <a:extLst>
                    <a:ext uri="{9D8B030D-6E8A-4147-A177-3AD203B41FA5}">
                      <a16:colId xmlns:a16="http://schemas.microsoft.com/office/drawing/2014/main" val="3556967360"/>
                    </a:ext>
                  </a:extLst>
                </a:gridCol>
              </a:tblGrid>
              <a:tr h="351155">
                <a:tc>
                  <a:txBody>
                    <a:bodyPr/>
                    <a:lstStyle/>
                    <a:p>
                      <a:pPr marR="0" indent="0" algn="r" rtl="0">
                        <a:lnSpc>
                          <a:spcPct val="119000"/>
                        </a:lnSpc>
                        <a:spcBef>
                          <a:spcPts val="0"/>
                        </a:spcBef>
                        <a:spcAft>
                          <a:spcPts val="600"/>
                        </a:spcAft>
                      </a:pPr>
                      <a:r>
                        <a:rPr lang="en-US" sz="1300" b="1" i="1" kern="1400">
                          <a:ln>
                            <a:noFill/>
                          </a:ln>
                          <a:solidFill>
                            <a:srgbClr val="FFFFFF"/>
                          </a:solidFill>
                          <a:effectLst/>
                          <a:latin typeface="Century Gothic" panose="020B0502020202020204" pitchFamily="34" charset="0"/>
                        </a:rPr>
                        <a:t>I</a:t>
                      </a:r>
                      <a:r>
                        <a:rPr lang="en-US" sz="1100" b="1" i="1" kern="1400">
                          <a:ln>
                            <a:noFill/>
                          </a:ln>
                          <a:solidFill>
                            <a:srgbClr val="FFFFFF"/>
                          </a:solidFill>
                          <a:effectLst/>
                          <a:latin typeface="Century Gothic" panose="020B0502020202020204" pitchFamily="34" charset="0"/>
                        </a:rPr>
                        <a:t>ntegrity</a:t>
                      </a:r>
                      <a:endParaRPr lang="en-US" sz="1000" kern="140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a:ln>
                            <a:noFill/>
                          </a:ln>
                          <a:solidFill>
                            <a:srgbClr val="FFFFFF"/>
                          </a:solidFill>
                          <a:effectLst/>
                          <a:latin typeface="Symbol" panose="05050102010706020507" pitchFamily="18" charset="2"/>
                        </a:rPr>
                        <a:t>·</a:t>
                      </a:r>
                      <a:endParaRPr lang="x-none" sz="1000" kern="140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ctr" rtl="0">
                        <a:lnSpc>
                          <a:spcPct val="119000"/>
                        </a:lnSpc>
                        <a:spcBef>
                          <a:spcPts val="0"/>
                        </a:spcBef>
                        <a:spcAft>
                          <a:spcPts val="600"/>
                        </a:spcAft>
                      </a:pPr>
                      <a:r>
                        <a:rPr lang="en-US" sz="1300" b="1" i="1" kern="1400">
                          <a:ln>
                            <a:noFill/>
                          </a:ln>
                          <a:solidFill>
                            <a:srgbClr val="FFFFFF"/>
                          </a:solidFill>
                          <a:effectLst/>
                          <a:latin typeface="Century Gothic" panose="020B0502020202020204" pitchFamily="34" charset="0"/>
                        </a:rPr>
                        <a:t>T</a:t>
                      </a:r>
                      <a:r>
                        <a:rPr lang="en-US" sz="1100" b="1" i="1" kern="1400">
                          <a:ln>
                            <a:noFill/>
                          </a:ln>
                          <a:solidFill>
                            <a:srgbClr val="FFFFFF"/>
                          </a:solidFill>
                          <a:effectLst/>
                          <a:latin typeface="Century Gothic" panose="020B0502020202020204" pitchFamily="34" charset="0"/>
                        </a:rPr>
                        <a:t>eamwork</a:t>
                      </a:r>
                      <a:endParaRPr lang="en-US" sz="1000" kern="140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a:ln>
                            <a:noFill/>
                          </a:ln>
                          <a:solidFill>
                            <a:srgbClr val="FFFFFF"/>
                          </a:solidFill>
                          <a:effectLst/>
                          <a:latin typeface="Symbol" panose="05050102010706020507" pitchFamily="18" charset="2"/>
                        </a:rPr>
                        <a:t>·</a:t>
                      </a:r>
                      <a:endParaRPr lang="x-none" sz="1000" kern="140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l" rtl="0">
                        <a:lnSpc>
                          <a:spcPct val="119000"/>
                        </a:lnSpc>
                        <a:spcBef>
                          <a:spcPts val="0"/>
                        </a:spcBef>
                        <a:spcAft>
                          <a:spcPts val="600"/>
                        </a:spcAft>
                      </a:pPr>
                      <a:r>
                        <a:rPr lang="en-US" sz="1300" b="1" i="1" kern="1400">
                          <a:ln>
                            <a:noFill/>
                          </a:ln>
                          <a:solidFill>
                            <a:srgbClr val="FFFFFF"/>
                          </a:solidFill>
                          <a:effectLst/>
                          <a:latin typeface="Century Gothic" panose="020B0502020202020204" pitchFamily="34" charset="0"/>
                        </a:rPr>
                        <a:t>S</a:t>
                      </a:r>
                      <a:r>
                        <a:rPr lang="en-US" sz="1100" b="1" i="1" kern="1400">
                          <a:ln>
                            <a:noFill/>
                          </a:ln>
                          <a:solidFill>
                            <a:srgbClr val="FFFFFF"/>
                          </a:solidFill>
                          <a:effectLst/>
                          <a:latin typeface="Century Gothic" panose="020B0502020202020204" pitchFamily="34" charset="0"/>
                        </a:rPr>
                        <a:t>ervice</a:t>
                      </a:r>
                      <a:endParaRPr lang="en-US" sz="1000" kern="140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extLst>
                  <a:ext uri="{0D108BD9-81ED-4DB2-BD59-A6C34878D82A}">
                    <a16:rowId xmlns:a16="http://schemas.microsoft.com/office/drawing/2014/main" val="353106708"/>
                  </a:ext>
                </a:extLst>
              </a:tr>
            </a:tbl>
          </a:graphicData>
        </a:graphic>
      </p:graphicFrame>
      <p:sp>
        <p:nvSpPr>
          <p:cNvPr id="8" name="Control 5">
            <a:extLst>
              <a:ext uri="{FF2B5EF4-FFF2-40B4-BE49-F238E27FC236}">
                <a16:creationId xmlns:a16="http://schemas.microsoft.com/office/drawing/2014/main" id="{9A966B3F-1856-4317-B46E-8B0818049275}"/>
              </a:ext>
            </a:extLst>
          </p:cNvPr>
          <p:cNvSpPr>
            <a:spLocks noChangeArrowheads="1" noChangeShapeType="1"/>
          </p:cNvSpPr>
          <p:nvPr/>
        </p:nvSpPr>
        <p:spPr bwMode="auto">
          <a:xfrm>
            <a:off x="5924577" y="15592902"/>
            <a:ext cx="5468887" cy="210926"/>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3" name="Picture 2" descr="Logo, company name&#10;&#10;Description automatically generated">
            <a:extLst>
              <a:ext uri="{FF2B5EF4-FFF2-40B4-BE49-F238E27FC236}">
                <a16:creationId xmlns:a16="http://schemas.microsoft.com/office/drawing/2014/main" id="{D884354D-721C-A6D2-90B9-6B440C99398F}"/>
              </a:ext>
            </a:extLst>
          </p:cNvPr>
          <p:cNvPicPr>
            <a:picLocks noChangeAspect="1"/>
          </p:cNvPicPr>
          <p:nvPr/>
        </p:nvPicPr>
        <p:blipFill rotWithShape="1">
          <a:blip r:embed="rId3">
            <a:extLst>
              <a:ext uri="{28A0092B-C50C-407E-A947-70E740481C1C}">
                <a14:useLocalDpi xmlns:a14="http://schemas.microsoft.com/office/drawing/2010/main" val="0"/>
              </a:ext>
            </a:extLst>
          </a:blip>
          <a:srcRect t="70988"/>
          <a:stretch/>
        </p:blipFill>
        <p:spPr>
          <a:xfrm>
            <a:off x="174644" y="42730"/>
            <a:ext cx="4066040" cy="1095618"/>
          </a:xfrm>
          <a:prstGeom prst="rect">
            <a:avLst/>
          </a:prstGeom>
        </p:spPr>
      </p:pic>
      <p:sp>
        <p:nvSpPr>
          <p:cNvPr id="2" name="Title 1">
            <a:extLst>
              <a:ext uri="{FF2B5EF4-FFF2-40B4-BE49-F238E27FC236}">
                <a16:creationId xmlns:a16="http://schemas.microsoft.com/office/drawing/2014/main" id="{86F8783A-EF0B-964B-B216-959BA8CBD452}"/>
              </a:ext>
            </a:extLst>
          </p:cNvPr>
          <p:cNvSpPr>
            <a:spLocks noGrp="1"/>
          </p:cNvSpPr>
          <p:nvPr>
            <p:ph type="title"/>
          </p:nvPr>
        </p:nvSpPr>
        <p:spPr>
          <a:xfrm>
            <a:off x="879689" y="-31745"/>
            <a:ext cx="10515600" cy="1325563"/>
          </a:xfrm>
        </p:spPr>
        <p:txBody>
          <a:bodyPr vert="horz" lIns="91440" tIns="45720" rIns="91440" bIns="45720" rtlCol="0" anchor="ctr">
            <a:normAutofit/>
          </a:bodyPr>
          <a:lstStyle/>
          <a:p>
            <a:pPr algn="r"/>
            <a:r>
              <a:rPr lang="en-US" b="1"/>
              <a:t>Getting Started</a:t>
            </a:r>
          </a:p>
        </p:txBody>
      </p:sp>
      <p:grpSp>
        <p:nvGrpSpPr>
          <p:cNvPr id="17" name="Group 16">
            <a:extLst>
              <a:ext uri="{FF2B5EF4-FFF2-40B4-BE49-F238E27FC236}">
                <a16:creationId xmlns:a16="http://schemas.microsoft.com/office/drawing/2014/main" id="{7736409D-073E-FD25-73B5-28E27F1FEFF6}"/>
              </a:ext>
            </a:extLst>
          </p:cNvPr>
          <p:cNvGrpSpPr/>
          <p:nvPr/>
        </p:nvGrpSpPr>
        <p:grpSpPr>
          <a:xfrm>
            <a:off x="810387" y="1828800"/>
            <a:ext cx="10414458" cy="3801245"/>
            <a:chOff x="1035079" y="1428262"/>
            <a:chExt cx="10414458" cy="3801245"/>
          </a:xfrm>
        </p:grpSpPr>
        <p:pic>
          <p:nvPicPr>
            <p:cNvPr id="9" name="Picture 8">
              <a:extLst>
                <a:ext uri="{FF2B5EF4-FFF2-40B4-BE49-F238E27FC236}">
                  <a16:creationId xmlns:a16="http://schemas.microsoft.com/office/drawing/2014/main" id="{5587B533-5185-82BD-2667-F4BEA081A72C}"/>
                </a:ext>
              </a:extLst>
            </p:cNvPr>
            <p:cNvPicPr>
              <a:picLocks noChangeAspect="1"/>
            </p:cNvPicPr>
            <p:nvPr/>
          </p:nvPicPr>
          <p:blipFill>
            <a:blip r:embed="rId4"/>
            <a:stretch>
              <a:fillRect/>
            </a:stretch>
          </p:blipFill>
          <p:spPr>
            <a:xfrm>
              <a:off x="1035079" y="1428262"/>
              <a:ext cx="4782669" cy="3603811"/>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A12E1DEA-814B-5F53-AF90-97F04FDC9FF0}"/>
                </a:ext>
              </a:extLst>
            </p:cNvPr>
            <p:cNvSpPr txBox="1"/>
            <p:nvPr/>
          </p:nvSpPr>
          <p:spPr>
            <a:xfrm>
              <a:off x="6418384" y="1690077"/>
              <a:ext cx="5031153" cy="3539430"/>
            </a:xfrm>
            <a:prstGeom prst="rect">
              <a:avLst/>
            </a:prstGeom>
            <a:solidFill>
              <a:schemeClr val="bg1"/>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Arial" panose="020B0604020202020204" pitchFamily="34" charset="0"/>
                <a:buChar char="•"/>
              </a:pPr>
              <a:endParaRPr lang="en-US" sz="2800">
                <a:cs typeface="Calibri" panose="020F0502020204030204"/>
              </a:endParaRPr>
            </a:p>
            <a:p>
              <a:pPr marL="285750" indent="-285750" algn="ctr">
                <a:buFont typeface="Arial" panose="020B0604020202020204" pitchFamily="34" charset="0"/>
                <a:buChar char="•"/>
              </a:pPr>
              <a:r>
                <a:rPr lang="en-US" sz="2800" dirty="0">
                  <a:cs typeface="Calibri" panose="020F0502020204030204"/>
                </a:rPr>
                <a:t>All 48 PSAPs visited</a:t>
              </a:r>
              <a:endParaRPr lang="en-US" dirty="0"/>
            </a:p>
            <a:p>
              <a:pPr marL="285750" indent="-285750" algn="ctr">
                <a:buFont typeface="Arial" panose="020B0604020202020204" pitchFamily="34" charset="0"/>
                <a:buChar char="•"/>
              </a:pPr>
              <a:endParaRPr lang="en-US" sz="2800">
                <a:cs typeface="Calibri" panose="020F0502020204030204"/>
              </a:endParaRPr>
            </a:p>
            <a:p>
              <a:pPr marL="285750" indent="-285750" algn="ctr">
                <a:buFont typeface="Arial" panose="020B0604020202020204" pitchFamily="34" charset="0"/>
                <a:buChar char="•"/>
              </a:pPr>
              <a:r>
                <a:rPr lang="en-US" sz="2800" dirty="0">
                  <a:cs typeface="Calibri" panose="020F0502020204030204"/>
                </a:rPr>
                <a:t>Over 4,500 miles traveled throughout the State</a:t>
              </a:r>
            </a:p>
            <a:p>
              <a:pPr algn="ctr"/>
              <a:endParaRPr lang="en-US" sz="2800">
                <a:cs typeface="Calibri" panose="020F0502020204030204"/>
              </a:endParaRPr>
            </a:p>
            <a:p>
              <a:pPr marL="285750" indent="-285750" algn="ctr">
                <a:buFont typeface="Arial" panose="020B0604020202020204" pitchFamily="34" charset="0"/>
                <a:buChar char="•"/>
              </a:pPr>
              <a:r>
                <a:rPr lang="en-US" sz="2800" dirty="0">
                  <a:cs typeface="Calibri" panose="020F0502020204030204"/>
                </a:rPr>
                <a:t>200+ contacts made</a:t>
              </a:r>
            </a:p>
            <a:p>
              <a:pPr marL="285750" indent="-285750" algn="ctr">
                <a:buFont typeface="Arial" panose="020B0604020202020204" pitchFamily="34" charset="0"/>
                <a:buChar char="•"/>
              </a:pPr>
              <a:endParaRPr lang="en-US" sz="2800">
                <a:cs typeface="Calibri" panose="020F0502020204030204"/>
              </a:endParaRPr>
            </a:p>
          </p:txBody>
        </p:sp>
      </p:grpSp>
    </p:spTree>
    <p:extLst>
      <p:ext uri="{BB962C8B-B14F-4D97-AF65-F5344CB8AC3E}">
        <p14:creationId xmlns:p14="http://schemas.microsoft.com/office/powerpoint/2010/main" val="423546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897ABFF2-165F-4E43-86A5-6F80A756ACF6}"/>
              </a:ext>
            </a:extLst>
          </p:cNvPr>
          <p:cNvSpPr txBox="1">
            <a:spLocks noChangeArrowheads="1"/>
          </p:cNvSpPr>
          <p:nvPr/>
        </p:nvSpPr>
        <p:spPr bwMode="auto">
          <a:xfrm>
            <a:off x="0" y="1145911"/>
            <a:ext cx="12192000" cy="137659"/>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2">
            <a:extLst>
              <a:ext uri="{FF2B5EF4-FFF2-40B4-BE49-F238E27FC236}">
                <a16:creationId xmlns:a16="http://schemas.microsoft.com/office/drawing/2014/main" id="{C1F99ED0-C508-4BE6-A821-CBB8C2DA596F}"/>
              </a:ext>
            </a:extLst>
          </p:cNvPr>
          <p:cNvSpPr txBox="1">
            <a:spLocks noChangeArrowheads="1"/>
          </p:cNvSpPr>
          <p:nvPr/>
        </p:nvSpPr>
        <p:spPr bwMode="auto">
          <a:xfrm>
            <a:off x="0" y="6249617"/>
            <a:ext cx="12192000" cy="287338"/>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4C2F8203-6261-4609-8126-D61EA20FE019}"/>
              </a:ext>
            </a:extLst>
          </p:cNvPr>
          <p:cNvGraphicFramePr>
            <a:graphicFrameLocks noGrp="1"/>
          </p:cNvGraphicFramePr>
          <p:nvPr/>
        </p:nvGraphicFramePr>
        <p:xfrm>
          <a:off x="4023359" y="6232525"/>
          <a:ext cx="4145280" cy="351155"/>
        </p:xfrm>
        <a:graphic>
          <a:graphicData uri="http://schemas.openxmlformats.org/drawingml/2006/table">
            <a:tbl>
              <a:tblPr/>
              <a:tblGrid>
                <a:gridCol w="1280161">
                  <a:extLst>
                    <a:ext uri="{9D8B030D-6E8A-4147-A177-3AD203B41FA5}">
                      <a16:colId xmlns:a16="http://schemas.microsoft.com/office/drawing/2014/main" val="699751264"/>
                    </a:ext>
                  </a:extLst>
                </a:gridCol>
                <a:gridCol w="374856">
                  <a:extLst>
                    <a:ext uri="{9D8B030D-6E8A-4147-A177-3AD203B41FA5}">
                      <a16:colId xmlns:a16="http://schemas.microsoft.com/office/drawing/2014/main" val="3824182696"/>
                    </a:ext>
                  </a:extLst>
                </a:gridCol>
                <a:gridCol w="879178">
                  <a:extLst>
                    <a:ext uri="{9D8B030D-6E8A-4147-A177-3AD203B41FA5}">
                      <a16:colId xmlns:a16="http://schemas.microsoft.com/office/drawing/2014/main" val="2327219992"/>
                    </a:ext>
                  </a:extLst>
                </a:gridCol>
                <a:gridCol w="348343">
                  <a:extLst>
                    <a:ext uri="{9D8B030D-6E8A-4147-A177-3AD203B41FA5}">
                      <a16:colId xmlns:a16="http://schemas.microsoft.com/office/drawing/2014/main" val="1927445527"/>
                    </a:ext>
                  </a:extLst>
                </a:gridCol>
                <a:gridCol w="1262742">
                  <a:extLst>
                    <a:ext uri="{9D8B030D-6E8A-4147-A177-3AD203B41FA5}">
                      <a16:colId xmlns:a16="http://schemas.microsoft.com/office/drawing/2014/main" val="3556967360"/>
                    </a:ext>
                  </a:extLst>
                </a:gridCol>
              </a:tblGrid>
              <a:tr h="351155">
                <a:tc>
                  <a:txBody>
                    <a:bodyPr/>
                    <a:lstStyle/>
                    <a:p>
                      <a:pPr marR="0" indent="0" algn="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I</a:t>
                      </a:r>
                      <a:r>
                        <a:rPr lang="en-US" sz="1100" b="1" i="1" kern="1400" dirty="0">
                          <a:ln>
                            <a:noFill/>
                          </a:ln>
                          <a:solidFill>
                            <a:srgbClr val="FFFFFF"/>
                          </a:solidFill>
                          <a:effectLst/>
                          <a:latin typeface="Century Gothic" panose="020B0502020202020204" pitchFamily="34" charset="0"/>
                        </a:rPr>
                        <a:t>ntegrity</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ct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T</a:t>
                      </a:r>
                      <a:r>
                        <a:rPr lang="en-US" sz="1100" b="1" i="1" kern="1400" dirty="0">
                          <a:ln>
                            <a:noFill/>
                          </a:ln>
                          <a:solidFill>
                            <a:srgbClr val="FFFFFF"/>
                          </a:solidFill>
                          <a:effectLst/>
                          <a:latin typeface="Century Gothic" panose="020B0502020202020204" pitchFamily="34" charset="0"/>
                        </a:rPr>
                        <a:t>eamwork</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l"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S</a:t>
                      </a:r>
                      <a:r>
                        <a:rPr lang="en-US" sz="1100" b="1" i="1" kern="1400" dirty="0">
                          <a:ln>
                            <a:noFill/>
                          </a:ln>
                          <a:solidFill>
                            <a:srgbClr val="FFFFFF"/>
                          </a:solidFill>
                          <a:effectLst/>
                          <a:latin typeface="Century Gothic" panose="020B0502020202020204" pitchFamily="34" charset="0"/>
                        </a:rPr>
                        <a:t>ervice</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extLst>
                  <a:ext uri="{0D108BD9-81ED-4DB2-BD59-A6C34878D82A}">
                    <a16:rowId xmlns:a16="http://schemas.microsoft.com/office/drawing/2014/main" val="353106708"/>
                  </a:ext>
                </a:extLst>
              </a:tr>
            </a:tbl>
          </a:graphicData>
        </a:graphic>
      </p:graphicFrame>
      <p:sp>
        <p:nvSpPr>
          <p:cNvPr id="8" name="Control 5">
            <a:extLst>
              <a:ext uri="{FF2B5EF4-FFF2-40B4-BE49-F238E27FC236}">
                <a16:creationId xmlns:a16="http://schemas.microsoft.com/office/drawing/2014/main" id="{9A966B3F-1856-4317-B46E-8B0818049275}"/>
              </a:ext>
            </a:extLst>
          </p:cNvPr>
          <p:cNvSpPr>
            <a:spLocks noChangeArrowheads="1" noChangeShapeType="1"/>
          </p:cNvSpPr>
          <p:nvPr/>
        </p:nvSpPr>
        <p:spPr bwMode="auto">
          <a:xfrm>
            <a:off x="5924577" y="15592902"/>
            <a:ext cx="5468887" cy="210926"/>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3" name="Picture 2" descr="Logo, company name&#10;&#10;Description automatically generated">
            <a:extLst>
              <a:ext uri="{FF2B5EF4-FFF2-40B4-BE49-F238E27FC236}">
                <a16:creationId xmlns:a16="http://schemas.microsoft.com/office/drawing/2014/main" id="{D884354D-721C-A6D2-90B9-6B440C99398F}"/>
              </a:ext>
            </a:extLst>
          </p:cNvPr>
          <p:cNvPicPr>
            <a:picLocks noChangeAspect="1"/>
          </p:cNvPicPr>
          <p:nvPr/>
        </p:nvPicPr>
        <p:blipFill rotWithShape="1">
          <a:blip r:embed="rId3">
            <a:extLst>
              <a:ext uri="{28A0092B-C50C-407E-A947-70E740481C1C}">
                <a14:useLocalDpi xmlns:a14="http://schemas.microsoft.com/office/drawing/2010/main" val="0"/>
              </a:ext>
            </a:extLst>
          </a:blip>
          <a:srcRect t="70988"/>
          <a:stretch/>
        </p:blipFill>
        <p:spPr>
          <a:xfrm>
            <a:off x="174644" y="42730"/>
            <a:ext cx="4066040" cy="1095618"/>
          </a:xfrm>
          <a:prstGeom prst="rect">
            <a:avLst/>
          </a:prstGeom>
        </p:spPr>
      </p:pic>
      <p:sp>
        <p:nvSpPr>
          <p:cNvPr id="9" name="Title 8">
            <a:extLst>
              <a:ext uri="{FF2B5EF4-FFF2-40B4-BE49-F238E27FC236}">
                <a16:creationId xmlns:a16="http://schemas.microsoft.com/office/drawing/2014/main" id="{48C42CE0-7969-578B-2285-9239A8D8BFA5}"/>
              </a:ext>
            </a:extLst>
          </p:cNvPr>
          <p:cNvSpPr>
            <a:spLocks noGrp="1"/>
          </p:cNvSpPr>
          <p:nvPr>
            <p:ph type="title"/>
          </p:nvPr>
        </p:nvSpPr>
        <p:spPr>
          <a:xfrm>
            <a:off x="4176658" y="151908"/>
            <a:ext cx="7216806" cy="877261"/>
          </a:xfrm>
        </p:spPr>
        <p:txBody>
          <a:bodyPr/>
          <a:lstStyle/>
          <a:p>
            <a:pPr algn="r"/>
            <a:r>
              <a:rPr lang="en-US" b="1" dirty="0">
                <a:cs typeface="Calibri Light"/>
              </a:rPr>
              <a:t>Baseline Survey</a:t>
            </a:r>
          </a:p>
        </p:txBody>
      </p:sp>
      <p:pic>
        <p:nvPicPr>
          <p:cNvPr id="2" name="Picture 1">
            <a:extLst>
              <a:ext uri="{FF2B5EF4-FFF2-40B4-BE49-F238E27FC236}">
                <a16:creationId xmlns:a16="http://schemas.microsoft.com/office/drawing/2014/main" id="{CFDDDE82-E44D-93EF-9F1F-35E62BF7A68E}"/>
              </a:ext>
            </a:extLst>
          </p:cNvPr>
          <p:cNvPicPr>
            <a:picLocks noChangeAspect="1"/>
          </p:cNvPicPr>
          <p:nvPr/>
        </p:nvPicPr>
        <p:blipFill>
          <a:blip r:embed="rId4"/>
          <a:stretch>
            <a:fillRect/>
          </a:stretch>
        </p:blipFill>
        <p:spPr>
          <a:xfrm>
            <a:off x="594549" y="1525157"/>
            <a:ext cx="2743200" cy="3939387"/>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1C73BA2A-2711-AB67-0FD7-C373BD833BC2}"/>
              </a:ext>
            </a:extLst>
          </p:cNvPr>
          <p:cNvPicPr>
            <a:picLocks noChangeAspect="1"/>
          </p:cNvPicPr>
          <p:nvPr/>
        </p:nvPicPr>
        <p:blipFill>
          <a:blip r:embed="rId5"/>
          <a:stretch>
            <a:fillRect/>
          </a:stretch>
        </p:blipFill>
        <p:spPr>
          <a:xfrm>
            <a:off x="4555067" y="1805356"/>
            <a:ext cx="2743199" cy="3378993"/>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2A673CE9-0700-F3DE-B2F6-BE16E057EACE}"/>
              </a:ext>
            </a:extLst>
          </p:cNvPr>
          <p:cNvPicPr>
            <a:picLocks noChangeAspect="1"/>
          </p:cNvPicPr>
          <p:nvPr/>
        </p:nvPicPr>
        <p:blipFill>
          <a:blip r:embed="rId6"/>
          <a:stretch>
            <a:fillRect/>
          </a:stretch>
        </p:blipFill>
        <p:spPr>
          <a:xfrm>
            <a:off x="8515584" y="1759124"/>
            <a:ext cx="2743200" cy="33397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9952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897ABFF2-165F-4E43-86A5-6F80A756ACF6}"/>
              </a:ext>
            </a:extLst>
          </p:cNvPr>
          <p:cNvSpPr txBox="1">
            <a:spLocks noChangeArrowheads="1"/>
          </p:cNvSpPr>
          <p:nvPr/>
        </p:nvSpPr>
        <p:spPr bwMode="auto">
          <a:xfrm>
            <a:off x="0" y="1145911"/>
            <a:ext cx="12192000" cy="137659"/>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2">
            <a:extLst>
              <a:ext uri="{FF2B5EF4-FFF2-40B4-BE49-F238E27FC236}">
                <a16:creationId xmlns:a16="http://schemas.microsoft.com/office/drawing/2014/main" id="{C1F99ED0-C508-4BE6-A821-CBB8C2DA596F}"/>
              </a:ext>
            </a:extLst>
          </p:cNvPr>
          <p:cNvSpPr txBox="1">
            <a:spLocks noChangeArrowheads="1"/>
          </p:cNvSpPr>
          <p:nvPr/>
        </p:nvSpPr>
        <p:spPr bwMode="auto">
          <a:xfrm>
            <a:off x="0" y="6249617"/>
            <a:ext cx="12192000" cy="287338"/>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4C2F8203-6261-4609-8126-D61EA20FE019}"/>
              </a:ext>
            </a:extLst>
          </p:cNvPr>
          <p:cNvGraphicFramePr>
            <a:graphicFrameLocks noGrp="1"/>
          </p:cNvGraphicFramePr>
          <p:nvPr/>
        </p:nvGraphicFramePr>
        <p:xfrm>
          <a:off x="4023359" y="6232525"/>
          <a:ext cx="4145280" cy="351155"/>
        </p:xfrm>
        <a:graphic>
          <a:graphicData uri="http://schemas.openxmlformats.org/drawingml/2006/table">
            <a:tbl>
              <a:tblPr/>
              <a:tblGrid>
                <a:gridCol w="1280161">
                  <a:extLst>
                    <a:ext uri="{9D8B030D-6E8A-4147-A177-3AD203B41FA5}">
                      <a16:colId xmlns:a16="http://schemas.microsoft.com/office/drawing/2014/main" val="699751264"/>
                    </a:ext>
                  </a:extLst>
                </a:gridCol>
                <a:gridCol w="374856">
                  <a:extLst>
                    <a:ext uri="{9D8B030D-6E8A-4147-A177-3AD203B41FA5}">
                      <a16:colId xmlns:a16="http://schemas.microsoft.com/office/drawing/2014/main" val="3824182696"/>
                    </a:ext>
                  </a:extLst>
                </a:gridCol>
                <a:gridCol w="879178">
                  <a:extLst>
                    <a:ext uri="{9D8B030D-6E8A-4147-A177-3AD203B41FA5}">
                      <a16:colId xmlns:a16="http://schemas.microsoft.com/office/drawing/2014/main" val="2327219992"/>
                    </a:ext>
                  </a:extLst>
                </a:gridCol>
                <a:gridCol w="348343">
                  <a:extLst>
                    <a:ext uri="{9D8B030D-6E8A-4147-A177-3AD203B41FA5}">
                      <a16:colId xmlns:a16="http://schemas.microsoft.com/office/drawing/2014/main" val="1927445527"/>
                    </a:ext>
                  </a:extLst>
                </a:gridCol>
                <a:gridCol w="1262742">
                  <a:extLst>
                    <a:ext uri="{9D8B030D-6E8A-4147-A177-3AD203B41FA5}">
                      <a16:colId xmlns:a16="http://schemas.microsoft.com/office/drawing/2014/main" val="3556967360"/>
                    </a:ext>
                  </a:extLst>
                </a:gridCol>
              </a:tblGrid>
              <a:tr h="351155">
                <a:tc>
                  <a:txBody>
                    <a:bodyPr/>
                    <a:lstStyle/>
                    <a:p>
                      <a:pPr marR="0" indent="0" algn="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I</a:t>
                      </a:r>
                      <a:r>
                        <a:rPr lang="en-US" sz="1100" b="1" i="1" kern="1400" dirty="0">
                          <a:ln>
                            <a:noFill/>
                          </a:ln>
                          <a:solidFill>
                            <a:srgbClr val="FFFFFF"/>
                          </a:solidFill>
                          <a:effectLst/>
                          <a:latin typeface="Century Gothic" panose="020B0502020202020204" pitchFamily="34" charset="0"/>
                        </a:rPr>
                        <a:t>ntegrity</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ct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T</a:t>
                      </a:r>
                      <a:r>
                        <a:rPr lang="en-US" sz="1100" b="1" i="1" kern="1400" dirty="0">
                          <a:ln>
                            <a:noFill/>
                          </a:ln>
                          <a:solidFill>
                            <a:srgbClr val="FFFFFF"/>
                          </a:solidFill>
                          <a:effectLst/>
                          <a:latin typeface="Century Gothic" panose="020B0502020202020204" pitchFamily="34" charset="0"/>
                        </a:rPr>
                        <a:t>eamwork</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l"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S</a:t>
                      </a:r>
                      <a:r>
                        <a:rPr lang="en-US" sz="1100" b="1" i="1" kern="1400" dirty="0">
                          <a:ln>
                            <a:noFill/>
                          </a:ln>
                          <a:solidFill>
                            <a:srgbClr val="FFFFFF"/>
                          </a:solidFill>
                          <a:effectLst/>
                          <a:latin typeface="Century Gothic" panose="020B0502020202020204" pitchFamily="34" charset="0"/>
                        </a:rPr>
                        <a:t>ervice</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extLst>
                  <a:ext uri="{0D108BD9-81ED-4DB2-BD59-A6C34878D82A}">
                    <a16:rowId xmlns:a16="http://schemas.microsoft.com/office/drawing/2014/main" val="353106708"/>
                  </a:ext>
                </a:extLst>
              </a:tr>
            </a:tbl>
          </a:graphicData>
        </a:graphic>
      </p:graphicFrame>
      <p:sp>
        <p:nvSpPr>
          <p:cNvPr id="8" name="Control 5">
            <a:extLst>
              <a:ext uri="{FF2B5EF4-FFF2-40B4-BE49-F238E27FC236}">
                <a16:creationId xmlns:a16="http://schemas.microsoft.com/office/drawing/2014/main" id="{9A966B3F-1856-4317-B46E-8B0818049275}"/>
              </a:ext>
            </a:extLst>
          </p:cNvPr>
          <p:cNvSpPr>
            <a:spLocks noChangeArrowheads="1" noChangeShapeType="1"/>
          </p:cNvSpPr>
          <p:nvPr/>
        </p:nvSpPr>
        <p:spPr bwMode="auto">
          <a:xfrm>
            <a:off x="5924577" y="15592902"/>
            <a:ext cx="5468887" cy="210926"/>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3" name="Picture 2" descr="Logo, company name&#10;&#10;Description automatically generated">
            <a:extLst>
              <a:ext uri="{FF2B5EF4-FFF2-40B4-BE49-F238E27FC236}">
                <a16:creationId xmlns:a16="http://schemas.microsoft.com/office/drawing/2014/main" id="{D884354D-721C-A6D2-90B9-6B440C99398F}"/>
              </a:ext>
            </a:extLst>
          </p:cNvPr>
          <p:cNvPicPr>
            <a:picLocks noChangeAspect="1"/>
          </p:cNvPicPr>
          <p:nvPr/>
        </p:nvPicPr>
        <p:blipFill rotWithShape="1">
          <a:blip r:embed="rId3">
            <a:extLst>
              <a:ext uri="{28A0092B-C50C-407E-A947-70E740481C1C}">
                <a14:useLocalDpi xmlns:a14="http://schemas.microsoft.com/office/drawing/2010/main" val="0"/>
              </a:ext>
            </a:extLst>
          </a:blip>
          <a:srcRect t="70988"/>
          <a:stretch/>
        </p:blipFill>
        <p:spPr>
          <a:xfrm>
            <a:off x="174644" y="42730"/>
            <a:ext cx="4066040" cy="1095618"/>
          </a:xfrm>
          <a:prstGeom prst="rect">
            <a:avLst/>
          </a:prstGeom>
        </p:spPr>
      </p:pic>
      <p:sp>
        <p:nvSpPr>
          <p:cNvPr id="2" name="Title 1">
            <a:extLst>
              <a:ext uri="{FF2B5EF4-FFF2-40B4-BE49-F238E27FC236}">
                <a16:creationId xmlns:a16="http://schemas.microsoft.com/office/drawing/2014/main" id="{86F8783A-EF0B-964B-B216-959BA8CBD452}"/>
              </a:ext>
            </a:extLst>
          </p:cNvPr>
          <p:cNvSpPr>
            <a:spLocks noGrp="1"/>
          </p:cNvSpPr>
          <p:nvPr>
            <p:ph type="title"/>
          </p:nvPr>
        </p:nvSpPr>
        <p:spPr>
          <a:xfrm>
            <a:off x="6958187" y="166098"/>
            <a:ext cx="4443396" cy="840230"/>
          </a:xfr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latin typeface="+mn-lt"/>
                <a:ea typeface="+mn-ea"/>
                <a:cs typeface="+mn-cs"/>
              </a:rPr>
              <a:t>Gathering Data</a:t>
            </a:r>
          </a:p>
        </p:txBody>
      </p:sp>
      <p:pic>
        <p:nvPicPr>
          <p:cNvPr id="4" name="Picture 3">
            <a:extLst>
              <a:ext uri="{FF2B5EF4-FFF2-40B4-BE49-F238E27FC236}">
                <a16:creationId xmlns:a16="http://schemas.microsoft.com/office/drawing/2014/main" id="{25B919F5-FE9A-0E47-A9C0-212ED678742F}"/>
              </a:ext>
            </a:extLst>
          </p:cNvPr>
          <p:cNvPicPr>
            <a:picLocks noChangeAspect="1"/>
          </p:cNvPicPr>
          <p:nvPr/>
        </p:nvPicPr>
        <p:blipFill>
          <a:blip r:embed="rId4"/>
          <a:stretch>
            <a:fillRect/>
          </a:stretch>
        </p:blipFill>
        <p:spPr>
          <a:xfrm>
            <a:off x="2737716" y="3938442"/>
            <a:ext cx="1428750" cy="1428750"/>
          </a:xfrm>
          <a:prstGeom prst="rect">
            <a:avLst/>
          </a:prstGeom>
        </p:spPr>
      </p:pic>
      <p:pic>
        <p:nvPicPr>
          <p:cNvPr id="9" name="Picture 8">
            <a:extLst>
              <a:ext uri="{FF2B5EF4-FFF2-40B4-BE49-F238E27FC236}">
                <a16:creationId xmlns:a16="http://schemas.microsoft.com/office/drawing/2014/main" id="{AA9A82AB-E7DA-7DBD-7A4D-A58D4A7D0A93}"/>
              </a:ext>
            </a:extLst>
          </p:cNvPr>
          <p:cNvPicPr>
            <a:picLocks noChangeAspect="1"/>
          </p:cNvPicPr>
          <p:nvPr/>
        </p:nvPicPr>
        <p:blipFill>
          <a:blip r:embed="rId5"/>
          <a:stretch>
            <a:fillRect/>
          </a:stretch>
        </p:blipFill>
        <p:spPr>
          <a:xfrm>
            <a:off x="8025534" y="3964277"/>
            <a:ext cx="1428750" cy="1400175"/>
          </a:xfrm>
          <a:prstGeom prst="rect">
            <a:avLst/>
          </a:prstGeom>
        </p:spPr>
      </p:pic>
      <p:pic>
        <p:nvPicPr>
          <p:cNvPr id="10" name="Picture 9">
            <a:extLst>
              <a:ext uri="{FF2B5EF4-FFF2-40B4-BE49-F238E27FC236}">
                <a16:creationId xmlns:a16="http://schemas.microsoft.com/office/drawing/2014/main" id="{2C40F0A7-B001-4C2C-65A6-DDE9D2349C77}"/>
              </a:ext>
            </a:extLst>
          </p:cNvPr>
          <p:cNvPicPr>
            <a:picLocks noChangeAspect="1"/>
          </p:cNvPicPr>
          <p:nvPr/>
        </p:nvPicPr>
        <p:blipFill>
          <a:blip r:embed="rId6"/>
          <a:stretch>
            <a:fillRect/>
          </a:stretch>
        </p:blipFill>
        <p:spPr>
          <a:xfrm>
            <a:off x="2021897" y="1629352"/>
            <a:ext cx="1428750" cy="1428750"/>
          </a:xfrm>
          <a:prstGeom prst="rect">
            <a:avLst/>
          </a:prstGeom>
        </p:spPr>
      </p:pic>
      <p:pic>
        <p:nvPicPr>
          <p:cNvPr id="11" name="Picture 10">
            <a:extLst>
              <a:ext uri="{FF2B5EF4-FFF2-40B4-BE49-F238E27FC236}">
                <a16:creationId xmlns:a16="http://schemas.microsoft.com/office/drawing/2014/main" id="{C7A9EF30-7105-C889-08BB-D9343FA0A005}"/>
              </a:ext>
            </a:extLst>
          </p:cNvPr>
          <p:cNvPicPr>
            <a:picLocks noChangeAspect="1"/>
          </p:cNvPicPr>
          <p:nvPr/>
        </p:nvPicPr>
        <p:blipFill>
          <a:blip r:embed="rId7"/>
          <a:stretch>
            <a:fillRect/>
          </a:stretch>
        </p:blipFill>
        <p:spPr>
          <a:xfrm>
            <a:off x="5381625" y="1606261"/>
            <a:ext cx="1428750" cy="1428750"/>
          </a:xfrm>
          <a:prstGeom prst="rect">
            <a:avLst/>
          </a:prstGeom>
        </p:spPr>
      </p:pic>
      <p:pic>
        <p:nvPicPr>
          <p:cNvPr id="12" name="Picture 11">
            <a:extLst>
              <a:ext uri="{FF2B5EF4-FFF2-40B4-BE49-F238E27FC236}">
                <a16:creationId xmlns:a16="http://schemas.microsoft.com/office/drawing/2014/main" id="{F5E1D566-2298-BCCE-0522-D88F352D587C}"/>
              </a:ext>
            </a:extLst>
          </p:cNvPr>
          <p:cNvPicPr>
            <a:picLocks noChangeAspect="1"/>
          </p:cNvPicPr>
          <p:nvPr/>
        </p:nvPicPr>
        <p:blipFill>
          <a:blip r:embed="rId8"/>
          <a:stretch>
            <a:fillRect/>
          </a:stretch>
        </p:blipFill>
        <p:spPr>
          <a:xfrm>
            <a:off x="9711170" y="1657205"/>
            <a:ext cx="1428750" cy="1419225"/>
          </a:xfrm>
          <a:prstGeom prst="rect">
            <a:avLst/>
          </a:prstGeom>
        </p:spPr>
      </p:pic>
      <p:sp>
        <p:nvSpPr>
          <p:cNvPr id="13" name="TextBox 12">
            <a:extLst>
              <a:ext uri="{FF2B5EF4-FFF2-40B4-BE49-F238E27FC236}">
                <a16:creationId xmlns:a16="http://schemas.microsoft.com/office/drawing/2014/main" id="{F3CDC5EB-B939-D68B-B960-44B9E265D4E5}"/>
              </a:ext>
            </a:extLst>
          </p:cNvPr>
          <p:cNvSpPr txBox="1"/>
          <p:nvPr/>
        </p:nvSpPr>
        <p:spPr>
          <a:xfrm>
            <a:off x="1535546" y="3221181"/>
            <a:ext cx="24014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alibri"/>
                <a:ea typeface="Cambria"/>
                <a:cs typeface="Calibri"/>
              </a:rPr>
              <a:t>48 Total PSAPs</a:t>
            </a:r>
          </a:p>
        </p:txBody>
      </p:sp>
      <p:sp>
        <p:nvSpPr>
          <p:cNvPr id="14" name="TextBox 13">
            <a:extLst>
              <a:ext uri="{FF2B5EF4-FFF2-40B4-BE49-F238E27FC236}">
                <a16:creationId xmlns:a16="http://schemas.microsoft.com/office/drawing/2014/main" id="{A5366FAB-AEC7-5565-8E53-E33801D84DCF}"/>
              </a:ext>
            </a:extLst>
          </p:cNvPr>
          <p:cNvSpPr txBox="1"/>
          <p:nvPr/>
        </p:nvSpPr>
        <p:spPr>
          <a:xfrm>
            <a:off x="3867726" y="3186544"/>
            <a:ext cx="44565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alibri"/>
                <a:ea typeface="Cambria"/>
                <a:cs typeface="Calibri"/>
              </a:rPr>
              <a:t>2663 Service Boundaries submitted</a:t>
            </a:r>
          </a:p>
        </p:txBody>
      </p:sp>
      <p:sp>
        <p:nvSpPr>
          <p:cNvPr id="15" name="TextBox 14">
            <a:extLst>
              <a:ext uri="{FF2B5EF4-FFF2-40B4-BE49-F238E27FC236}">
                <a16:creationId xmlns:a16="http://schemas.microsoft.com/office/drawing/2014/main" id="{4707583C-DCA2-EEBE-82DF-C097736DCED5}"/>
              </a:ext>
            </a:extLst>
          </p:cNvPr>
          <p:cNvSpPr txBox="1"/>
          <p:nvPr/>
        </p:nvSpPr>
        <p:spPr>
          <a:xfrm>
            <a:off x="1004454" y="5530271"/>
            <a:ext cx="489527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alibri"/>
                <a:ea typeface="Cambria"/>
                <a:cs typeface="Calibri"/>
              </a:rPr>
              <a:t>947,338 Site Structure Address Points</a:t>
            </a:r>
          </a:p>
        </p:txBody>
      </p:sp>
      <p:sp>
        <p:nvSpPr>
          <p:cNvPr id="16" name="TextBox 15">
            <a:extLst>
              <a:ext uri="{FF2B5EF4-FFF2-40B4-BE49-F238E27FC236}">
                <a16:creationId xmlns:a16="http://schemas.microsoft.com/office/drawing/2014/main" id="{583F8CF3-551C-4327-634C-B3217B866083}"/>
              </a:ext>
            </a:extLst>
          </p:cNvPr>
          <p:cNvSpPr txBox="1"/>
          <p:nvPr/>
        </p:nvSpPr>
        <p:spPr>
          <a:xfrm>
            <a:off x="6430817" y="5530271"/>
            <a:ext cx="489527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alibri"/>
                <a:ea typeface="Cambria"/>
                <a:cs typeface="Calibri"/>
              </a:rPr>
              <a:t>241,146 Road Centerline Segments</a:t>
            </a:r>
          </a:p>
        </p:txBody>
      </p:sp>
      <p:sp>
        <p:nvSpPr>
          <p:cNvPr id="17" name="TextBox 16">
            <a:extLst>
              <a:ext uri="{FF2B5EF4-FFF2-40B4-BE49-F238E27FC236}">
                <a16:creationId xmlns:a16="http://schemas.microsoft.com/office/drawing/2014/main" id="{C8EF8DBA-F025-368E-A4CC-43BB858A4D44}"/>
              </a:ext>
            </a:extLst>
          </p:cNvPr>
          <p:cNvSpPr txBox="1"/>
          <p:nvPr/>
        </p:nvSpPr>
        <p:spPr>
          <a:xfrm>
            <a:off x="8913091" y="3221180"/>
            <a:ext cx="30364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alibri"/>
                <a:ea typeface="Cambria"/>
                <a:cs typeface="Calibri"/>
              </a:rPr>
              <a:t>266 Total data layers</a:t>
            </a:r>
          </a:p>
        </p:txBody>
      </p:sp>
    </p:spTree>
    <p:extLst>
      <p:ext uri="{BB962C8B-B14F-4D97-AF65-F5344CB8AC3E}">
        <p14:creationId xmlns:p14="http://schemas.microsoft.com/office/powerpoint/2010/main" val="3710969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897ABFF2-165F-4E43-86A5-6F80A756ACF6}"/>
              </a:ext>
            </a:extLst>
          </p:cNvPr>
          <p:cNvSpPr txBox="1">
            <a:spLocks noChangeArrowheads="1"/>
          </p:cNvSpPr>
          <p:nvPr/>
        </p:nvSpPr>
        <p:spPr bwMode="auto">
          <a:xfrm>
            <a:off x="0" y="1145911"/>
            <a:ext cx="12192000" cy="137659"/>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2">
            <a:extLst>
              <a:ext uri="{FF2B5EF4-FFF2-40B4-BE49-F238E27FC236}">
                <a16:creationId xmlns:a16="http://schemas.microsoft.com/office/drawing/2014/main" id="{C1F99ED0-C508-4BE6-A821-CBB8C2DA596F}"/>
              </a:ext>
            </a:extLst>
          </p:cNvPr>
          <p:cNvSpPr txBox="1">
            <a:spLocks noChangeArrowheads="1"/>
          </p:cNvSpPr>
          <p:nvPr/>
        </p:nvSpPr>
        <p:spPr bwMode="auto">
          <a:xfrm>
            <a:off x="0" y="6249617"/>
            <a:ext cx="12192000" cy="287338"/>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4C2F8203-6261-4609-8126-D61EA20FE019}"/>
              </a:ext>
            </a:extLst>
          </p:cNvPr>
          <p:cNvGraphicFramePr>
            <a:graphicFrameLocks noGrp="1"/>
          </p:cNvGraphicFramePr>
          <p:nvPr/>
        </p:nvGraphicFramePr>
        <p:xfrm>
          <a:off x="4023359" y="6232525"/>
          <a:ext cx="4145280" cy="351155"/>
        </p:xfrm>
        <a:graphic>
          <a:graphicData uri="http://schemas.openxmlformats.org/drawingml/2006/table">
            <a:tbl>
              <a:tblPr/>
              <a:tblGrid>
                <a:gridCol w="1280161">
                  <a:extLst>
                    <a:ext uri="{9D8B030D-6E8A-4147-A177-3AD203B41FA5}">
                      <a16:colId xmlns:a16="http://schemas.microsoft.com/office/drawing/2014/main" val="699751264"/>
                    </a:ext>
                  </a:extLst>
                </a:gridCol>
                <a:gridCol w="374856">
                  <a:extLst>
                    <a:ext uri="{9D8B030D-6E8A-4147-A177-3AD203B41FA5}">
                      <a16:colId xmlns:a16="http://schemas.microsoft.com/office/drawing/2014/main" val="3824182696"/>
                    </a:ext>
                  </a:extLst>
                </a:gridCol>
                <a:gridCol w="879178">
                  <a:extLst>
                    <a:ext uri="{9D8B030D-6E8A-4147-A177-3AD203B41FA5}">
                      <a16:colId xmlns:a16="http://schemas.microsoft.com/office/drawing/2014/main" val="2327219992"/>
                    </a:ext>
                  </a:extLst>
                </a:gridCol>
                <a:gridCol w="348343">
                  <a:extLst>
                    <a:ext uri="{9D8B030D-6E8A-4147-A177-3AD203B41FA5}">
                      <a16:colId xmlns:a16="http://schemas.microsoft.com/office/drawing/2014/main" val="1927445527"/>
                    </a:ext>
                  </a:extLst>
                </a:gridCol>
                <a:gridCol w="1262742">
                  <a:extLst>
                    <a:ext uri="{9D8B030D-6E8A-4147-A177-3AD203B41FA5}">
                      <a16:colId xmlns:a16="http://schemas.microsoft.com/office/drawing/2014/main" val="3556967360"/>
                    </a:ext>
                  </a:extLst>
                </a:gridCol>
              </a:tblGrid>
              <a:tr h="351155">
                <a:tc>
                  <a:txBody>
                    <a:bodyPr/>
                    <a:lstStyle/>
                    <a:p>
                      <a:pPr marR="0" indent="0" algn="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I</a:t>
                      </a:r>
                      <a:r>
                        <a:rPr lang="en-US" sz="1100" b="1" i="1" kern="1400" dirty="0">
                          <a:ln>
                            <a:noFill/>
                          </a:ln>
                          <a:solidFill>
                            <a:srgbClr val="FFFFFF"/>
                          </a:solidFill>
                          <a:effectLst/>
                          <a:latin typeface="Century Gothic" panose="020B0502020202020204" pitchFamily="34" charset="0"/>
                        </a:rPr>
                        <a:t>ntegrity</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ct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T</a:t>
                      </a:r>
                      <a:r>
                        <a:rPr lang="en-US" sz="1100" b="1" i="1" kern="1400" dirty="0">
                          <a:ln>
                            <a:noFill/>
                          </a:ln>
                          <a:solidFill>
                            <a:srgbClr val="FFFFFF"/>
                          </a:solidFill>
                          <a:effectLst/>
                          <a:latin typeface="Century Gothic" panose="020B0502020202020204" pitchFamily="34" charset="0"/>
                        </a:rPr>
                        <a:t>eamwork</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l"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S</a:t>
                      </a:r>
                      <a:r>
                        <a:rPr lang="en-US" sz="1100" b="1" i="1" kern="1400" dirty="0">
                          <a:ln>
                            <a:noFill/>
                          </a:ln>
                          <a:solidFill>
                            <a:srgbClr val="FFFFFF"/>
                          </a:solidFill>
                          <a:effectLst/>
                          <a:latin typeface="Century Gothic" panose="020B0502020202020204" pitchFamily="34" charset="0"/>
                        </a:rPr>
                        <a:t>ervice</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extLst>
                  <a:ext uri="{0D108BD9-81ED-4DB2-BD59-A6C34878D82A}">
                    <a16:rowId xmlns:a16="http://schemas.microsoft.com/office/drawing/2014/main" val="353106708"/>
                  </a:ext>
                </a:extLst>
              </a:tr>
            </a:tbl>
          </a:graphicData>
        </a:graphic>
      </p:graphicFrame>
      <p:sp>
        <p:nvSpPr>
          <p:cNvPr id="8" name="Control 5">
            <a:extLst>
              <a:ext uri="{FF2B5EF4-FFF2-40B4-BE49-F238E27FC236}">
                <a16:creationId xmlns:a16="http://schemas.microsoft.com/office/drawing/2014/main" id="{9A966B3F-1856-4317-B46E-8B0818049275}"/>
              </a:ext>
            </a:extLst>
          </p:cNvPr>
          <p:cNvSpPr>
            <a:spLocks noChangeArrowheads="1" noChangeShapeType="1"/>
          </p:cNvSpPr>
          <p:nvPr/>
        </p:nvSpPr>
        <p:spPr bwMode="auto">
          <a:xfrm>
            <a:off x="5924577" y="15592902"/>
            <a:ext cx="5468887" cy="210926"/>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3" name="Picture 2" descr="Logo, company name&#10;&#10;Description automatically generated">
            <a:extLst>
              <a:ext uri="{FF2B5EF4-FFF2-40B4-BE49-F238E27FC236}">
                <a16:creationId xmlns:a16="http://schemas.microsoft.com/office/drawing/2014/main" id="{D884354D-721C-A6D2-90B9-6B440C99398F}"/>
              </a:ext>
            </a:extLst>
          </p:cNvPr>
          <p:cNvPicPr>
            <a:picLocks noChangeAspect="1"/>
          </p:cNvPicPr>
          <p:nvPr/>
        </p:nvPicPr>
        <p:blipFill rotWithShape="1">
          <a:blip r:embed="rId3">
            <a:extLst>
              <a:ext uri="{28A0092B-C50C-407E-A947-70E740481C1C}">
                <a14:useLocalDpi xmlns:a14="http://schemas.microsoft.com/office/drawing/2010/main" val="0"/>
              </a:ext>
            </a:extLst>
          </a:blip>
          <a:srcRect t="70988"/>
          <a:stretch/>
        </p:blipFill>
        <p:spPr>
          <a:xfrm>
            <a:off x="174644" y="42730"/>
            <a:ext cx="4066040" cy="1095618"/>
          </a:xfrm>
          <a:prstGeom prst="rect">
            <a:avLst/>
          </a:prstGeom>
        </p:spPr>
      </p:pic>
      <p:sp>
        <p:nvSpPr>
          <p:cNvPr id="9" name="Title 8">
            <a:extLst>
              <a:ext uri="{FF2B5EF4-FFF2-40B4-BE49-F238E27FC236}">
                <a16:creationId xmlns:a16="http://schemas.microsoft.com/office/drawing/2014/main" id="{79694F91-CCAE-17DA-0F37-45E8E0319B59}"/>
              </a:ext>
            </a:extLst>
          </p:cNvPr>
          <p:cNvSpPr>
            <a:spLocks noGrp="1"/>
          </p:cNvSpPr>
          <p:nvPr>
            <p:ph type="title"/>
          </p:nvPr>
        </p:nvSpPr>
        <p:spPr>
          <a:xfrm>
            <a:off x="5756848" y="-72243"/>
            <a:ext cx="5636616" cy="1325563"/>
          </a:xfrm>
        </p:spPr>
        <p:txBody>
          <a:bodyPr/>
          <a:lstStyle/>
          <a:p>
            <a:pPr algn="r"/>
            <a:r>
              <a:rPr lang="en-US" b="1" dirty="0"/>
              <a:t>Addressing Solution</a:t>
            </a:r>
          </a:p>
        </p:txBody>
      </p:sp>
      <p:pic>
        <p:nvPicPr>
          <p:cNvPr id="11" name="Picture 10">
            <a:extLst>
              <a:ext uri="{FF2B5EF4-FFF2-40B4-BE49-F238E27FC236}">
                <a16:creationId xmlns:a16="http://schemas.microsoft.com/office/drawing/2014/main" id="{7CCE7797-2219-D60A-E8EC-55634513C2BB}"/>
              </a:ext>
            </a:extLst>
          </p:cNvPr>
          <p:cNvPicPr>
            <a:picLocks noChangeAspect="1"/>
          </p:cNvPicPr>
          <p:nvPr/>
        </p:nvPicPr>
        <p:blipFill>
          <a:blip r:embed="rId4"/>
          <a:stretch>
            <a:fillRect/>
          </a:stretch>
        </p:blipFill>
        <p:spPr>
          <a:xfrm>
            <a:off x="540221" y="1721114"/>
            <a:ext cx="7400925" cy="3990975"/>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573F93D7-DB37-D10C-84EC-17676F624F95}"/>
              </a:ext>
            </a:extLst>
          </p:cNvPr>
          <p:cNvPicPr>
            <a:picLocks noChangeAspect="1"/>
          </p:cNvPicPr>
          <p:nvPr/>
        </p:nvPicPr>
        <p:blipFill>
          <a:blip r:embed="rId5"/>
          <a:stretch>
            <a:fillRect/>
          </a:stretch>
        </p:blipFill>
        <p:spPr>
          <a:xfrm>
            <a:off x="6436634" y="2802830"/>
            <a:ext cx="4740352" cy="33468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0354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897ABFF2-165F-4E43-86A5-6F80A756ACF6}"/>
              </a:ext>
            </a:extLst>
          </p:cNvPr>
          <p:cNvSpPr txBox="1">
            <a:spLocks noChangeArrowheads="1"/>
          </p:cNvSpPr>
          <p:nvPr/>
        </p:nvSpPr>
        <p:spPr bwMode="auto">
          <a:xfrm>
            <a:off x="0" y="1145911"/>
            <a:ext cx="12192000" cy="137659"/>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2">
            <a:extLst>
              <a:ext uri="{FF2B5EF4-FFF2-40B4-BE49-F238E27FC236}">
                <a16:creationId xmlns:a16="http://schemas.microsoft.com/office/drawing/2014/main" id="{C1F99ED0-C508-4BE6-A821-CBB8C2DA596F}"/>
              </a:ext>
            </a:extLst>
          </p:cNvPr>
          <p:cNvSpPr txBox="1">
            <a:spLocks noChangeArrowheads="1"/>
          </p:cNvSpPr>
          <p:nvPr/>
        </p:nvSpPr>
        <p:spPr bwMode="auto">
          <a:xfrm>
            <a:off x="0" y="6249617"/>
            <a:ext cx="12192000" cy="287338"/>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4C2F8203-6261-4609-8126-D61EA20FE019}"/>
              </a:ext>
            </a:extLst>
          </p:cNvPr>
          <p:cNvGraphicFramePr>
            <a:graphicFrameLocks noGrp="1"/>
          </p:cNvGraphicFramePr>
          <p:nvPr/>
        </p:nvGraphicFramePr>
        <p:xfrm>
          <a:off x="4023359" y="6232525"/>
          <a:ext cx="4145280" cy="351155"/>
        </p:xfrm>
        <a:graphic>
          <a:graphicData uri="http://schemas.openxmlformats.org/drawingml/2006/table">
            <a:tbl>
              <a:tblPr/>
              <a:tblGrid>
                <a:gridCol w="1280161">
                  <a:extLst>
                    <a:ext uri="{9D8B030D-6E8A-4147-A177-3AD203B41FA5}">
                      <a16:colId xmlns:a16="http://schemas.microsoft.com/office/drawing/2014/main" val="699751264"/>
                    </a:ext>
                  </a:extLst>
                </a:gridCol>
                <a:gridCol w="374856">
                  <a:extLst>
                    <a:ext uri="{9D8B030D-6E8A-4147-A177-3AD203B41FA5}">
                      <a16:colId xmlns:a16="http://schemas.microsoft.com/office/drawing/2014/main" val="3824182696"/>
                    </a:ext>
                  </a:extLst>
                </a:gridCol>
                <a:gridCol w="879178">
                  <a:extLst>
                    <a:ext uri="{9D8B030D-6E8A-4147-A177-3AD203B41FA5}">
                      <a16:colId xmlns:a16="http://schemas.microsoft.com/office/drawing/2014/main" val="2327219992"/>
                    </a:ext>
                  </a:extLst>
                </a:gridCol>
                <a:gridCol w="348343">
                  <a:extLst>
                    <a:ext uri="{9D8B030D-6E8A-4147-A177-3AD203B41FA5}">
                      <a16:colId xmlns:a16="http://schemas.microsoft.com/office/drawing/2014/main" val="1927445527"/>
                    </a:ext>
                  </a:extLst>
                </a:gridCol>
                <a:gridCol w="1262742">
                  <a:extLst>
                    <a:ext uri="{9D8B030D-6E8A-4147-A177-3AD203B41FA5}">
                      <a16:colId xmlns:a16="http://schemas.microsoft.com/office/drawing/2014/main" val="3556967360"/>
                    </a:ext>
                  </a:extLst>
                </a:gridCol>
              </a:tblGrid>
              <a:tr h="351155">
                <a:tc>
                  <a:txBody>
                    <a:bodyPr/>
                    <a:lstStyle/>
                    <a:p>
                      <a:pPr marR="0" indent="0" algn="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I</a:t>
                      </a:r>
                      <a:r>
                        <a:rPr lang="en-US" sz="1100" b="1" i="1" kern="1400" dirty="0">
                          <a:ln>
                            <a:noFill/>
                          </a:ln>
                          <a:solidFill>
                            <a:srgbClr val="FFFFFF"/>
                          </a:solidFill>
                          <a:effectLst/>
                          <a:latin typeface="Century Gothic" panose="020B0502020202020204" pitchFamily="34" charset="0"/>
                        </a:rPr>
                        <a:t>ntegrity</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ct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T</a:t>
                      </a:r>
                      <a:r>
                        <a:rPr lang="en-US" sz="1100" b="1" i="1" kern="1400" dirty="0">
                          <a:ln>
                            <a:noFill/>
                          </a:ln>
                          <a:solidFill>
                            <a:srgbClr val="FFFFFF"/>
                          </a:solidFill>
                          <a:effectLst/>
                          <a:latin typeface="Century Gothic" panose="020B0502020202020204" pitchFamily="34" charset="0"/>
                        </a:rPr>
                        <a:t>eamwork</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l"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S</a:t>
                      </a:r>
                      <a:r>
                        <a:rPr lang="en-US" sz="1100" b="1" i="1" kern="1400" dirty="0">
                          <a:ln>
                            <a:noFill/>
                          </a:ln>
                          <a:solidFill>
                            <a:srgbClr val="FFFFFF"/>
                          </a:solidFill>
                          <a:effectLst/>
                          <a:latin typeface="Century Gothic" panose="020B0502020202020204" pitchFamily="34" charset="0"/>
                        </a:rPr>
                        <a:t>ervice</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extLst>
                  <a:ext uri="{0D108BD9-81ED-4DB2-BD59-A6C34878D82A}">
                    <a16:rowId xmlns:a16="http://schemas.microsoft.com/office/drawing/2014/main" val="353106708"/>
                  </a:ext>
                </a:extLst>
              </a:tr>
            </a:tbl>
          </a:graphicData>
        </a:graphic>
      </p:graphicFrame>
      <p:sp>
        <p:nvSpPr>
          <p:cNvPr id="8" name="Control 5">
            <a:extLst>
              <a:ext uri="{FF2B5EF4-FFF2-40B4-BE49-F238E27FC236}">
                <a16:creationId xmlns:a16="http://schemas.microsoft.com/office/drawing/2014/main" id="{9A966B3F-1856-4317-B46E-8B0818049275}"/>
              </a:ext>
            </a:extLst>
          </p:cNvPr>
          <p:cNvSpPr>
            <a:spLocks noChangeArrowheads="1" noChangeShapeType="1"/>
          </p:cNvSpPr>
          <p:nvPr/>
        </p:nvSpPr>
        <p:spPr bwMode="auto">
          <a:xfrm>
            <a:off x="5924577" y="15592902"/>
            <a:ext cx="5468887" cy="210926"/>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3" name="Picture 2" descr="Logo, company name&#10;&#10;Description automatically generated">
            <a:extLst>
              <a:ext uri="{FF2B5EF4-FFF2-40B4-BE49-F238E27FC236}">
                <a16:creationId xmlns:a16="http://schemas.microsoft.com/office/drawing/2014/main" id="{D884354D-721C-A6D2-90B9-6B440C99398F}"/>
              </a:ext>
            </a:extLst>
          </p:cNvPr>
          <p:cNvPicPr>
            <a:picLocks noChangeAspect="1"/>
          </p:cNvPicPr>
          <p:nvPr/>
        </p:nvPicPr>
        <p:blipFill rotWithShape="1">
          <a:blip r:embed="rId3">
            <a:extLst>
              <a:ext uri="{28A0092B-C50C-407E-A947-70E740481C1C}">
                <a14:useLocalDpi xmlns:a14="http://schemas.microsoft.com/office/drawing/2010/main" val="0"/>
              </a:ext>
            </a:extLst>
          </a:blip>
          <a:srcRect t="70988"/>
          <a:stretch/>
        </p:blipFill>
        <p:spPr>
          <a:xfrm>
            <a:off x="174644" y="42730"/>
            <a:ext cx="4066040" cy="1095618"/>
          </a:xfrm>
          <a:prstGeom prst="rect">
            <a:avLst/>
          </a:prstGeom>
        </p:spPr>
      </p:pic>
      <p:sp>
        <p:nvSpPr>
          <p:cNvPr id="2" name="Title 1">
            <a:extLst>
              <a:ext uri="{FF2B5EF4-FFF2-40B4-BE49-F238E27FC236}">
                <a16:creationId xmlns:a16="http://schemas.microsoft.com/office/drawing/2014/main" id="{86F8783A-EF0B-964B-B216-959BA8CBD452}"/>
              </a:ext>
            </a:extLst>
          </p:cNvPr>
          <p:cNvSpPr>
            <a:spLocks noGrp="1"/>
          </p:cNvSpPr>
          <p:nvPr>
            <p:ph type="title"/>
          </p:nvPr>
        </p:nvSpPr>
        <p:spPr>
          <a:xfrm>
            <a:off x="5279747" y="-72243"/>
            <a:ext cx="6113717" cy="1325563"/>
          </a:xfrm>
        </p:spPr>
        <p:txBody>
          <a:bodyPr/>
          <a:lstStyle/>
          <a:p>
            <a:pPr algn="r"/>
            <a:r>
              <a:rPr lang="en-US" b="1" dirty="0"/>
              <a:t>County Boundary Project </a:t>
            </a:r>
          </a:p>
        </p:txBody>
      </p:sp>
      <p:pic>
        <p:nvPicPr>
          <p:cNvPr id="9" name="Picture 8">
            <a:extLst>
              <a:ext uri="{FF2B5EF4-FFF2-40B4-BE49-F238E27FC236}">
                <a16:creationId xmlns:a16="http://schemas.microsoft.com/office/drawing/2014/main" id="{501C0B61-0B17-0217-033C-D534DC3895AF}"/>
              </a:ext>
            </a:extLst>
          </p:cNvPr>
          <p:cNvPicPr>
            <a:picLocks noChangeAspect="1"/>
          </p:cNvPicPr>
          <p:nvPr/>
        </p:nvPicPr>
        <p:blipFill>
          <a:blip r:embed="rId4"/>
          <a:stretch>
            <a:fillRect/>
          </a:stretch>
        </p:blipFill>
        <p:spPr>
          <a:xfrm>
            <a:off x="328551" y="1335997"/>
            <a:ext cx="3237899" cy="484410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1DA90F5-846F-A414-A310-0010DC5AD39F}"/>
              </a:ext>
            </a:extLst>
          </p:cNvPr>
          <p:cNvPicPr>
            <a:picLocks noChangeAspect="1"/>
          </p:cNvPicPr>
          <p:nvPr/>
        </p:nvPicPr>
        <p:blipFill>
          <a:blip r:embed="rId5"/>
          <a:stretch>
            <a:fillRect/>
          </a:stretch>
        </p:blipFill>
        <p:spPr>
          <a:xfrm>
            <a:off x="1323582" y="1518707"/>
            <a:ext cx="3797945" cy="163832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61372875-2FC6-4AC3-FA49-3D9DF5EBAE90}"/>
              </a:ext>
            </a:extLst>
          </p:cNvPr>
          <p:cNvSpPr txBox="1"/>
          <p:nvPr/>
        </p:nvSpPr>
        <p:spPr>
          <a:xfrm>
            <a:off x="5066405" y="1482921"/>
            <a:ext cx="6624734"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r">
              <a:buFont typeface="Arial"/>
              <a:buChar char="•"/>
            </a:pPr>
            <a:r>
              <a:rPr lang="en-US" sz="2600">
                <a:cs typeface="Calibri" panose="020F0502020204030204"/>
              </a:rPr>
              <a:t>Boundaries established by Idaho Statute</a:t>
            </a:r>
          </a:p>
          <a:p>
            <a:pPr marL="285750" indent="-285750" algn="r">
              <a:buFont typeface="Arial"/>
              <a:buChar char="•"/>
            </a:pPr>
            <a:endParaRPr lang="en-US" sz="2600">
              <a:cs typeface="Calibri" panose="020F0502020204030204"/>
            </a:endParaRPr>
          </a:p>
          <a:p>
            <a:pPr marL="285750" indent="-285750" algn="r">
              <a:buFont typeface="Arial"/>
              <a:buChar char="•"/>
            </a:pPr>
            <a:r>
              <a:rPr lang="en-US" sz="2600">
                <a:cs typeface="Calibri" panose="020F0502020204030204"/>
              </a:rPr>
              <a:t>County GIS Boundaries from various sources</a:t>
            </a:r>
          </a:p>
          <a:p>
            <a:pPr marL="285750" indent="-285750" algn="r">
              <a:buFont typeface="Arial"/>
              <a:buChar char="•"/>
            </a:pPr>
            <a:endParaRPr lang="en-US" sz="2600">
              <a:cs typeface="Calibri" panose="020F0502020204030204"/>
            </a:endParaRPr>
          </a:p>
          <a:p>
            <a:pPr marL="285750" indent="-285750" algn="r">
              <a:buFont typeface="Arial"/>
              <a:buChar char="•"/>
            </a:pPr>
            <a:r>
              <a:rPr lang="en-US" sz="2600">
                <a:cs typeface="Calibri" panose="020F0502020204030204"/>
              </a:rPr>
              <a:t>Degradation and duplication problems</a:t>
            </a:r>
          </a:p>
          <a:p>
            <a:pPr marL="285750" indent="-285750" algn="r">
              <a:buFont typeface="Arial"/>
              <a:buChar char="•"/>
            </a:pPr>
            <a:endParaRPr lang="en-US" sz="2600">
              <a:cs typeface="Calibri" panose="020F0502020204030204"/>
            </a:endParaRPr>
          </a:p>
          <a:p>
            <a:pPr marL="285750" indent="-285750" algn="r">
              <a:buFont typeface="Arial"/>
              <a:buChar char="•"/>
            </a:pPr>
            <a:r>
              <a:rPr lang="en-US" sz="2600">
                <a:cs typeface="Calibri" panose="020F0502020204030204"/>
              </a:rPr>
              <a:t>Segmentation</a:t>
            </a:r>
          </a:p>
          <a:p>
            <a:pPr marL="285750" indent="-285750" algn="r">
              <a:buFont typeface="Arial"/>
              <a:buChar char="•"/>
            </a:pPr>
            <a:endParaRPr lang="en-US" sz="2600">
              <a:cs typeface="Calibri" panose="020F0502020204030204"/>
            </a:endParaRPr>
          </a:p>
          <a:p>
            <a:pPr marL="285750" indent="-285750" algn="r">
              <a:buFont typeface="Arial"/>
              <a:buChar char="•"/>
            </a:pPr>
            <a:r>
              <a:rPr lang="en-US" sz="2600">
                <a:cs typeface="Calibri" panose="020F0502020204030204"/>
              </a:rPr>
              <a:t>Rectification and recording of decisions</a:t>
            </a:r>
          </a:p>
          <a:p>
            <a:pPr marL="285750" indent="-285750" algn="r">
              <a:buFont typeface="Arial"/>
              <a:buChar char="•"/>
            </a:pPr>
            <a:endParaRPr lang="en-US" sz="2600">
              <a:cs typeface="Calibri" panose="020F0502020204030204"/>
            </a:endParaRPr>
          </a:p>
          <a:p>
            <a:pPr marL="285750" indent="-285750" algn="r">
              <a:buFont typeface="Arial"/>
              <a:buChar char="•"/>
            </a:pPr>
            <a:r>
              <a:rPr lang="en-US" sz="2600">
                <a:cs typeface="Calibri" panose="020F0502020204030204"/>
              </a:rPr>
              <a:t>Authoritative vs. Trusted</a:t>
            </a:r>
          </a:p>
        </p:txBody>
      </p:sp>
    </p:spTree>
    <p:extLst>
      <p:ext uri="{BB962C8B-B14F-4D97-AF65-F5344CB8AC3E}">
        <p14:creationId xmlns:p14="http://schemas.microsoft.com/office/powerpoint/2010/main" val="3988756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897ABFF2-165F-4E43-86A5-6F80A756ACF6}"/>
              </a:ext>
            </a:extLst>
          </p:cNvPr>
          <p:cNvSpPr txBox="1">
            <a:spLocks noChangeArrowheads="1"/>
          </p:cNvSpPr>
          <p:nvPr/>
        </p:nvSpPr>
        <p:spPr bwMode="auto">
          <a:xfrm>
            <a:off x="0" y="1145911"/>
            <a:ext cx="12192000" cy="137659"/>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2">
            <a:extLst>
              <a:ext uri="{FF2B5EF4-FFF2-40B4-BE49-F238E27FC236}">
                <a16:creationId xmlns:a16="http://schemas.microsoft.com/office/drawing/2014/main" id="{C1F99ED0-C508-4BE6-A821-CBB8C2DA596F}"/>
              </a:ext>
            </a:extLst>
          </p:cNvPr>
          <p:cNvSpPr txBox="1">
            <a:spLocks noChangeArrowheads="1"/>
          </p:cNvSpPr>
          <p:nvPr/>
        </p:nvSpPr>
        <p:spPr bwMode="auto">
          <a:xfrm>
            <a:off x="0" y="6249617"/>
            <a:ext cx="12192000" cy="287338"/>
          </a:xfrm>
          <a:prstGeom prst="rect">
            <a:avLst/>
          </a:prstGeom>
          <a:solidFill>
            <a:srgbClr val="828A8F"/>
          </a:solidFill>
          <a:ln>
            <a:solidFill>
              <a:srgbClr val="828A8F"/>
            </a:solid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le 6">
            <a:extLst>
              <a:ext uri="{FF2B5EF4-FFF2-40B4-BE49-F238E27FC236}">
                <a16:creationId xmlns:a16="http://schemas.microsoft.com/office/drawing/2014/main" id="{4C2F8203-6261-4609-8126-D61EA20FE019}"/>
              </a:ext>
            </a:extLst>
          </p:cNvPr>
          <p:cNvGraphicFramePr>
            <a:graphicFrameLocks noGrp="1"/>
          </p:cNvGraphicFramePr>
          <p:nvPr/>
        </p:nvGraphicFramePr>
        <p:xfrm>
          <a:off x="4023359" y="6232525"/>
          <a:ext cx="4145280" cy="351155"/>
        </p:xfrm>
        <a:graphic>
          <a:graphicData uri="http://schemas.openxmlformats.org/drawingml/2006/table">
            <a:tbl>
              <a:tblPr/>
              <a:tblGrid>
                <a:gridCol w="1280161">
                  <a:extLst>
                    <a:ext uri="{9D8B030D-6E8A-4147-A177-3AD203B41FA5}">
                      <a16:colId xmlns:a16="http://schemas.microsoft.com/office/drawing/2014/main" val="699751264"/>
                    </a:ext>
                  </a:extLst>
                </a:gridCol>
                <a:gridCol w="374856">
                  <a:extLst>
                    <a:ext uri="{9D8B030D-6E8A-4147-A177-3AD203B41FA5}">
                      <a16:colId xmlns:a16="http://schemas.microsoft.com/office/drawing/2014/main" val="3824182696"/>
                    </a:ext>
                  </a:extLst>
                </a:gridCol>
                <a:gridCol w="879178">
                  <a:extLst>
                    <a:ext uri="{9D8B030D-6E8A-4147-A177-3AD203B41FA5}">
                      <a16:colId xmlns:a16="http://schemas.microsoft.com/office/drawing/2014/main" val="2327219992"/>
                    </a:ext>
                  </a:extLst>
                </a:gridCol>
                <a:gridCol w="348343">
                  <a:extLst>
                    <a:ext uri="{9D8B030D-6E8A-4147-A177-3AD203B41FA5}">
                      <a16:colId xmlns:a16="http://schemas.microsoft.com/office/drawing/2014/main" val="1927445527"/>
                    </a:ext>
                  </a:extLst>
                </a:gridCol>
                <a:gridCol w="1262742">
                  <a:extLst>
                    <a:ext uri="{9D8B030D-6E8A-4147-A177-3AD203B41FA5}">
                      <a16:colId xmlns:a16="http://schemas.microsoft.com/office/drawing/2014/main" val="3556967360"/>
                    </a:ext>
                  </a:extLst>
                </a:gridCol>
              </a:tblGrid>
              <a:tr h="351155">
                <a:tc>
                  <a:txBody>
                    <a:bodyPr/>
                    <a:lstStyle/>
                    <a:p>
                      <a:pPr marR="0" indent="0" algn="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I</a:t>
                      </a:r>
                      <a:r>
                        <a:rPr lang="en-US" sz="1100" b="1" i="1" kern="1400" dirty="0">
                          <a:ln>
                            <a:noFill/>
                          </a:ln>
                          <a:solidFill>
                            <a:srgbClr val="FFFFFF"/>
                          </a:solidFill>
                          <a:effectLst/>
                          <a:latin typeface="Century Gothic" panose="020B0502020202020204" pitchFamily="34" charset="0"/>
                        </a:rPr>
                        <a:t>ntegrity</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ctr"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T</a:t>
                      </a:r>
                      <a:r>
                        <a:rPr lang="en-US" sz="1100" b="1" i="1" kern="1400" dirty="0">
                          <a:ln>
                            <a:noFill/>
                          </a:ln>
                          <a:solidFill>
                            <a:srgbClr val="FFFFFF"/>
                          </a:solidFill>
                          <a:effectLst/>
                          <a:latin typeface="Century Gothic" panose="020B0502020202020204" pitchFamily="34" charset="0"/>
                        </a:rPr>
                        <a:t>eamwork</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L="228600" marR="0" indent="-228600" algn="ctr" rtl="0">
                        <a:lnSpc>
                          <a:spcPct val="119000"/>
                        </a:lnSpc>
                        <a:spcBef>
                          <a:spcPts val="0"/>
                        </a:spcBef>
                        <a:spcAft>
                          <a:spcPts val="600"/>
                        </a:spcAft>
                      </a:pPr>
                      <a:r>
                        <a:rPr lang="x-none" sz="1200" kern="1400" dirty="0">
                          <a:ln>
                            <a:noFill/>
                          </a:ln>
                          <a:solidFill>
                            <a:srgbClr val="FFFFFF"/>
                          </a:solidFill>
                          <a:effectLst/>
                          <a:latin typeface="Symbol" panose="05050102010706020507" pitchFamily="18" charset="2"/>
                        </a:rPr>
                        <a:t>·</a:t>
                      </a:r>
                      <a:endParaRPr lang="x-none"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tc>
                  <a:txBody>
                    <a:bodyPr/>
                    <a:lstStyle/>
                    <a:p>
                      <a:pPr marR="0" indent="0" algn="l" rtl="0">
                        <a:lnSpc>
                          <a:spcPct val="119000"/>
                        </a:lnSpc>
                        <a:spcBef>
                          <a:spcPts val="0"/>
                        </a:spcBef>
                        <a:spcAft>
                          <a:spcPts val="600"/>
                        </a:spcAft>
                      </a:pPr>
                      <a:r>
                        <a:rPr lang="en-US" sz="1300" b="1" i="1" kern="1400" dirty="0">
                          <a:ln>
                            <a:noFill/>
                          </a:ln>
                          <a:solidFill>
                            <a:srgbClr val="FFFFFF"/>
                          </a:solidFill>
                          <a:effectLst/>
                          <a:latin typeface="Century Gothic" panose="020B0502020202020204" pitchFamily="34" charset="0"/>
                        </a:rPr>
                        <a:t>S</a:t>
                      </a:r>
                      <a:r>
                        <a:rPr lang="en-US" sz="1100" b="1" i="1" kern="1400" dirty="0">
                          <a:ln>
                            <a:noFill/>
                          </a:ln>
                          <a:solidFill>
                            <a:srgbClr val="FFFFFF"/>
                          </a:solidFill>
                          <a:effectLst/>
                          <a:latin typeface="Century Gothic" panose="020B0502020202020204" pitchFamily="34" charset="0"/>
                        </a:rPr>
                        <a:t>ervice</a:t>
                      </a:r>
                      <a:endParaRPr lang="en-US" sz="1000" kern="1400" dirty="0">
                        <a:ln>
                          <a:noFill/>
                        </a:ln>
                        <a:solidFill>
                          <a:srgbClr val="000000"/>
                        </a:solidFill>
                        <a:effectLst/>
                        <a:latin typeface="Calibri" panose="020F0502020204030204" pitchFamily="34" charset="0"/>
                      </a:endParaRPr>
                    </a:p>
                  </a:txBody>
                  <a:tcPr marL="36576" marR="36576" marT="36576" marB="36576">
                    <a:lnL>
                      <a:noFill/>
                    </a:lnL>
                    <a:lnR>
                      <a:noFill/>
                    </a:lnR>
                    <a:lnT>
                      <a:noFill/>
                    </a:lnT>
                    <a:lnB>
                      <a:noFill/>
                    </a:lnB>
                  </a:tcPr>
                </a:tc>
                <a:extLst>
                  <a:ext uri="{0D108BD9-81ED-4DB2-BD59-A6C34878D82A}">
                    <a16:rowId xmlns:a16="http://schemas.microsoft.com/office/drawing/2014/main" val="353106708"/>
                  </a:ext>
                </a:extLst>
              </a:tr>
            </a:tbl>
          </a:graphicData>
        </a:graphic>
      </p:graphicFrame>
      <p:sp>
        <p:nvSpPr>
          <p:cNvPr id="8" name="Control 5">
            <a:extLst>
              <a:ext uri="{FF2B5EF4-FFF2-40B4-BE49-F238E27FC236}">
                <a16:creationId xmlns:a16="http://schemas.microsoft.com/office/drawing/2014/main" id="{9A966B3F-1856-4317-B46E-8B0818049275}"/>
              </a:ext>
            </a:extLst>
          </p:cNvPr>
          <p:cNvSpPr>
            <a:spLocks noChangeArrowheads="1" noChangeShapeType="1"/>
          </p:cNvSpPr>
          <p:nvPr/>
        </p:nvSpPr>
        <p:spPr bwMode="auto">
          <a:xfrm>
            <a:off x="5924577" y="15592902"/>
            <a:ext cx="5468887" cy="210926"/>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a:p>
        </p:txBody>
      </p:sp>
      <p:pic>
        <p:nvPicPr>
          <p:cNvPr id="3" name="Picture 2" descr="Logo, company name&#10;&#10;Description automatically generated">
            <a:extLst>
              <a:ext uri="{FF2B5EF4-FFF2-40B4-BE49-F238E27FC236}">
                <a16:creationId xmlns:a16="http://schemas.microsoft.com/office/drawing/2014/main" id="{D884354D-721C-A6D2-90B9-6B440C99398F}"/>
              </a:ext>
            </a:extLst>
          </p:cNvPr>
          <p:cNvPicPr>
            <a:picLocks noChangeAspect="1"/>
          </p:cNvPicPr>
          <p:nvPr/>
        </p:nvPicPr>
        <p:blipFill rotWithShape="1">
          <a:blip r:embed="rId3">
            <a:extLst>
              <a:ext uri="{28A0092B-C50C-407E-A947-70E740481C1C}">
                <a14:useLocalDpi xmlns:a14="http://schemas.microsoft.com/office/drawing/2010/main" val="0"/>
              </a:ext>
            </a:extLst>
          </a:blip>
          <a:srcRect t="70988"/>
          <a:stretch/>
        </p:blipFill>
        <p:spPr>
          <a:xfrm>
            <a:off x="174644" y="42730"/>
            <a:ext cx="4066040" cy="1095618"/>
          </a:xfrm>
          <a:prstGeom prst="rect">
            <a:avLst/>
          </a:prstGeom>
        </p:spPr>
      </p:pic>
      <p:sp>
        <p:nvSpPr>
          <p:cNvPr id="2" name="Title 1">
            <a:extLst>
              <a:ext uri="{FF2B5EF4-FFF2-40B4-BE49-F238E27FC236}">
                <a16:creationId xmlns:a16="http://schemas.microsoft.com/office/drawing/2014/main" id="{86F8783A-EF0B-964B-B216-959BA8CBD452}"/>
              </a:ext>
            </a:extLst>
          </p:cNvPr>
          <p:cNvSpPr>
            <a:spLocks noGrp="1"/>
          </p:cNvSpPr>
          <p:nvPr>
            <p:ph type="title"/>
          </p:nvPr>
        </p:nvSpPr>
        <p:spPr>
          <a:xfrm>
            <a:off x="666777" y="2063755"/>
            <a:ext cx="10515600" cy="1325563"/>
          </a:xfrm>
        </p:spPr>
        <p:txBody>
          <a:bodyPr/>
          <a:lstStyle/>
          <a:p>
            <a:r>
              <a:rPr lang="en-US" dirty="0"/>
              <a:t>DATAMARK</a:t>
            </a:r>
          </a:p>
        </p:txBody>
      </p:sp>
      <p:pic>
        <p:nvPicPr>
          <p:cNvPr id="9" name="Picture 8">
            <a:extLst>
              <a:ext uri="{FF2B5EF4-FFF2-40B4-BE49-F238E27FC236}">
                <a16:creationId xmlns:a16="http://schemas.microsoft.com/office/drawing/2014/main" id="{170E4861-2EC0-798C-A0FF-2BFCB6402F51}"/>
              </a:ext>
            </a:extLst>
          </p:cNvPr>
          <p:cNvPicPr>
            <a:picLocks noChangeAspect="1"/>
          </p:cNvPicPr>
          <p:nvPr/>
        </p:nvPicPr>
        <p:blipFill>
          <a:blip r:embed="rId4"/>
          <a:stretch>
            <a:fillRect/>
          </a:stretch>
        </p:blipFill>
        <p:spPr>
          <a:xfrm>
            <a:off x="5308152" y="2049953"/>
            <a:ext cx="5451583" cy="373822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68C83220-0176-EC50-7C8B-2FA989FA0BD8}"/>
              </a:ext>
            </a:extLst>
          </p:cNvPr>
          <p:cNvPicPr>
            <a:picLocks noChangeAspect="1"/>
          </p:cNvPicPr>
          <p:nvPr/>
        </p:nvPicPr>
        <p:blipFill>
          <a:blip r:embed="rId5"/>
          <a:stretch>
            <a:fillRect/>
          </a:stretch>
        </p:blipFill>
        <p:spPr>
          <a:xfrm>
            <a:off x="730226" y="1745006"/>
            <a:ext cx="5194351" cy="2916717"/>
          </a:xfrm>
          <a:prstGeom prst="rect">
            <a:avLst/>
          </a:prstGeom>
          <a:ln>
            <a:noFill/>
          </a:ln>
          <a:effectLst>
            <a:outerShdw blurRad="292100" dist="139700" dir="2700000" algn="tl" rotWithShape="0">
              <a:srgbClr val="333333">
                <a:alpha val="65000"/>
              </a:srgbClr>
            </a:outerShdw>
          </a:effectLst>
        </p:spPr>
      </p:pic>
      <p:sp>
        <p:nvSpPr>
          <p:cNvPr id="12" name="Title 1">
            <a:extLst>
              <a:ext uri="{FF2B5EF4-FFF2-40B4-BE49-F238E27FC236}">
                <a16:creationId xmlns:a16="http://schemas.microsoft.com/office/drawing/2014/main" id="{4B955846-1F94-E7C4-0858-767E20602049}"/>
              </a:ext>
            </a:extLst>
          </p:cNvPr>
          <p:cNvSpPr txBox="1">
            <a:spLocks/>
          </p:cNvSpPr>
          <p:nvPr/>
        </p:nvSpPr>
        <p:spPr>
          <a:xfrm>
            <a:off x="4934338" y="-68572"/>
            <a:ext cx="624803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b="1" dirty="0"/>
              <a:t>Partnering</a:t>
            </a:r>
          </a:p>
        </p:txBody>
      </p:sp>
    </p:spTree>
    <p:extLst>
      <p:ext uri="{BB962C8B-B14F-4D97-AF65-F5344CB8AC3E}">
        <p14:creationId xmlns:p14="http://schemas.microsoft.com/office/powerpoint/2010/main" val="38355363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8948</TotalTime>
  <Words>1433</Words>
  <Application>Microsoft Office PowerPoint</Application>
  <PresentationFormat>Widescreen</PresentationFormat>
  <Paragraphs>250</Paragraphs>
  <Slides>13</Slides>
  <Notes>10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Moving Idaho Towards Next Generation 911</vt:lpstr>
      <vt:lpstr>PowerPoint Presentation</vt:lpstr>
      <vt:lpstr>PowerPoint Presentation</vt:lpstr>
      <vt:lpstr>Getting Started</vt:lpstr>
      <vt:lpstr>Baseline Survey</vt:lpstr>
      <vt:lpstr>Gathering Data</vt:lpstr>
      <vt:lpstr>Addressing Solution</vt:lpstr>
      <vt:lpstr>County Boundary Project </vt:lpstr>
      <vt:lpstr>DATAMARK</vt:lpstr>
      <vt:lpstr>Continued Data Remediation</vt:lpstr>
      <vt:lpstr>    </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Seaman</dc:creator>
  <cp:lastModifiedBy>Tom Calton</cp:lastModifiedBy>
  <cp:revision>36</cp:revision>
  <dcterms:created xsi:type="dcterms:W3CDTF">2020-08-13T13:21:45Z</dcterms:created>
  <dcterms:modified xsi:type="dcterms:W3CDTF">2024-09-17T18:10:59Z</dcterms:modified>
</cp:coreProperties>
</file>