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68" r:id="rId6"/>
  </p:sldMasterIdLst>
  <p:notesMasterIdLst>
    <p:notesMasterId r:id="rId27"/>
  </p:notesMasterIdLst>
  <p:sldIdLst>
    <p:sldId id="256" r:id="rId7"/>
    <p:sldId id="259" r:id="rId8"/>
    <p:sldId id="276" r:id="rId9"/>
    <p:sldId id="262" r:id="rId10"/>
    <p:sldId id="264" r:id="rId11"/>
    <p:sldId id="261" r:id="rId12"/>
    <p:sldId id="263" r:id="rId13"/>
    <p:sldId id="267" r:id="rId14"/>
    <p:sldId id="265" r:id="rId15"/>
    <p:sldId id="272" r:id="rId16"/>
    <p:sldId id="271" r:id="rId17"/>
    <p:sldId id="270" r:id="rId18"/>
    <p:sldId id="269" r:id="rId19"/>
    <p:sldId id="274" r:id="rId20"/>
    <p:sldId id="266" r:id="rId21"/>
    <p:sldId id="277" r:id="rId22"/>
    <p:sldId id="278" r:id="rId23"/>
    <p:sldId id="268" r:id="rId24"/>
    <p:sldId id="260"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89B70-F051-4430-91F1-50164E001870}" v="13" dt="2024-08-19T20:49:38.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1" autoAdjust="0"/>
    <p:restoredTop sz="86395"/>
  </p:normalViewPr>
  <p:slideViewPr>
    <p:cSldViewPr snapToGrid="0" snapToObjects="1">
      <p:cViewPr varScale="1">
        <p:scale>
          <a:sx n="97" d="100"/>
          <a:sy n="97" d="100"/>
        </p:scale>
        <p:origin x="1512"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D7961-FD67-1348-8D65-1C77BB701DE7}"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25C85-ACC8-2449-9649-999CE4A6A7F5}" type="slidenum">
              <a:rPr lang="en-US" smtClean="0"/>
              <a:t>‹#›</a:t>
            </a:fld>
            <a:endParaRPr lang="en-US"/>
          </a:p>
        </p:txBody>
      </p:sp>
    </p:spTree>
    <p:extLst>
      <p:ext uri="{BB962C8B-B14F-4D97-AF65-F5344CB8AC3E}">
        <p14:creationId xmlns:p14="http://schemas.microsoft.com/office/powerpoint/2010/main" val="422063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25C85-ACC8-2449-9649-999CE4A6A7F5}" type="slidenum">
              <a:rPr lang="en-US" smtClean="0"/>
              <a:t>1</a:t>
            </a:fld>
            <a:endParaRPr lang="en-US"/>
          </a:p>
        </p:txBody>
      </p:sp>
    </p:spTree>
    <p:extLst>
      <p:ext uri="{BB962C8B-B14F-4D97-AF65-F5344CB8AC3E}">
        <p14:creationId xmlns:p14="http://schemas.microsoft.com/office/powerpoint/2010/main" val="362802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25C85-ACC8-2449-9649-999CE4A6A7F5}" type="slidenum">
              <a:rPr lang="en-US" smtClean="0"/>
              <a:t>9</a:t>
            </a:fld>
            <a:endParaRPr lang="en-US"/>
          </a:p>
        </p:txBody>
      </p:sp>
    </p:spTree>
    <p:extLst>
      <p:ext uri="{BB962C8B-B14F-4D97-AF65-F5344CB8AC3E}">
        <p14:creationId xmlns:p14="http://schemas.microsoft.com/office/powerpoint/2010/main" val="395491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July 19</a:t>
            </a:r>
            <a:r>
              <a:rPr lang="en-US" baseline="30000" dirty="0"/>
              <a:t>th</a:t>
            </a:r>
            <a:r>
              <a:rPr lang="en-US" dirty="0"/>
              <a:t>, the FCC release a Report and Order taking steps to advance the nationwide transition to NG9-1-1.  The report and order set rules that define the responsibilities and set deadlines for fir all flavors of Service Providers. </a:t>
            </a:r>
          </a:p>
        </p:txBody>
      </p:sp>
      <p:sp>
        <p:nvSpPr>
          <p:cNvPr id="4" name="Slide Number Placeholder 3"/>
          <p:cNvSpPr>
            <a:spLocks noGrp="1"/>
          </p:cNvSpPr>
          <p:nvPr>
            <p:ph type="sldNum" sz="quarter" idx="5"/>
          </p:nvPr>
        </p:nvSpPr>
        <p:spPr/>
        <p:txBody>
          <a:bodyPr/>
          <a:lstStyle/>
          <a:p>
            <a:fld id="{A2A25C85-ACC8-2449-9649-999CE4A6A7F5}" type="slidenum">
              <a:rPr lang="en-US" smtClean="0"/>
              <a:t>10</a:t>
            </a:fld>
            <a:endParaRPr lang="en-US"/>
          </a:p>
        </p:txBody>
      </p:sp>
    </p:spTree>
    <p:extLst>
      <p:ext uri="{BB962C8B-B14F-4D97-AF65-F5344CB8AC3E}">
        <p14:creationId xmlns:p14="http://schemas.microsoft.com/office/powerpoint/2010/main" val="427336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25C85-ACC8-2449-9649-999CE4A6A7F5}" type="slidenum">
              <a:rPr lang="en-US" smtClean="0"/>
              <a:t>19</a:t>
            </a:fld>
            <a:endParaRPr lang="en-US"/>
          </a:p>
        </p:txBody>
      </p:sp>
    </p:spTree>
    <p:extLst>
      <p:ext uri="{BB962C8B-B14F-4D97-AF65-F5344CB8AC3E}">
        <p14:creationId xmlns:p14="http://schemas.microsoft.com/office/powerpoint/2010/main" val="253596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25C85-ACC8-2449-9649-999CE4A6A7F5}" type="slidenum">
              <a:rPr lang="en-US" smtClean="0"/>
              <a:t>20</a:t>
            </a:fld>
            <a:endParaRPr lang="en-US"/>
          </a:p>
        </p:txBody>
      </p:sp>
    </p:spTree>
    <p:extLst>
      <p:ext uri="{BB962C8B-B14F-4D97-AF65-F5344CB8AC3E}">
        <p14:creationId xmlns:p14="http://schemas.microsoft.com/office/powerpoint/2010/main" val="43943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907D7C-84EB-464D-F419-501FC64B9D72}"/>
              </a:ext>
            </a:extLst>
          </p:cNvPr>
          <p:cNvSpPr>
            <a:spLocks noGrp="1"/>
          </p:cNvSpPr>
          <p:nvPr>
            <p:ph type="title" hasCustomPrompt="1"/>
          </p:nvPr>
        </p:nvSpPr>
        <p:spPr>
          <a:xfrm>
            <a:off x="4960620" y="2654457"/>
            <a:ext cx="6588760" cy="1305243"/>
          </a:xfrm>
        </p:spPr>
        <p:txBody>
          <a:bodyPr/>
          <a:lstStyle/>
          <a:p>
            <a:r>
              <a:rPr lang="en-US" dirty="0"/>
              <a:t>Click to edit title</a:t>
            </a:r>
          </a:p>
        </p:txBody>
      </p:sp>
    </p:spTree>
    <p:extLst>
      <p:ext uri="{BB962C8B-B14F-4D97-AF65-F5344CB8AC3E}">
        <p14:creationId xmlns:p14="http://schemas.microsoft.com/office/powerpoint/2010/main" val="301332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69506-5D70-224D-C040-1198A7742652}"/>
              </a:ext>
            </a:extLst>
          </p:cNvPr>
          <p:cNvSpPr>
            <a:spLocks noGrp="1"/>
          </p:cNvSpPr>
          <p:nvPr>
            <p:ph idx="1"/>
          </p:nvPr>
        </p:nvSpPr>
        <p:spPr>
          <a:xfrm>
            <a:off x="838200" y="1852415"/>
            <a:ext cx="10515600" cy="43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3BD04E4-8F7C-06FA-1117-8AC39FE3EBA1}"/>
              </a:ext>
            </a:extLst>
          </p:cNvPr>
          <p:cNvSpPr>
            <a:spLocks noGrp="1"/>
          </p:cNvSpPr>
          <p:nvPr>
            <p:ph type="title" hasCustomPrompt="1"/>
          </p:nvPr>
        </p:nvSpPr>
        <p:spPr>
          <a:xfrm>
            <a:off x="1837315" y="180109"/>
            <a:ext cx="9980612" cy="666462"/>
          </a:xfrm>
          <a:prstGeom prst="rect">
            <a:avLst/>
          </a:prstGeom>
        </p:spPr>
        <p:txBody>
          <a:bodyPr anchor="b"/>
          <a:lstStyle>
            <a:lvl1pPr>
              <a:defRPr sz="3200" b="0" i="0" spc="300">
                <a:latin typeface="Metropolis Medium" pitchFamily="2" charset="77"/>
              </a:defRPr>
            </a:lvl1pPr>
          </a:lstStyle>
          <a:p>
            <a:r>
              <a:rPr lang="en-US" dirty="0"/>
              <a:t>CLICK TO EDIT TITLE</a:t>
            </a:r>
          </a:p>
        </p:txBody>
      </p:sp>
      <p:sp>
        <p:nvSpPr>
          <p:cNvPr id="2" name="Slide Number Placeholder 1">
            <a:extLst>
              <a:ext uri="{FF2B5EF4-FFF2-40B4-BE49-F238E27FC236}">
                <a16:creationId xmlns:a16="http://schemas.microsoft.com/office/drawing/2014/main" id="{FC414944-7B0E-F905-29F0-A0881AE3D38A}"/>
              </a:ext>
            </a:extLst>
          </p:cNvPr>
          <p:cNvSpPr>
            <a:spLocks noGrp="1"/>
          </p:cNvSpPr>
          <p:nvPr>
            <p:ph type="sldNum" sz="quarter" idx="10"/>
          </p:nvPr>
        </p:nvSpPr>
        <p:spPr/>
        <p:txBody>
          <a:bodyPr/>
          <a:lstStyle/>
          <a:p>
            <a:fld id="{EF6487BE-1B0B-A94E-B537-0E23AD988D4D}" type="slidenum">
              <a:rPr lang="en-US" smtClean="0"/>
              <a:pPr/>
              <a:t>‹#›</a:t>
            </a:fld>
            <a:endParaRPr lang="en-US" dirty="0"/>
          </a:p>
        </p:txBody>
      </p:sp>
    </p:spTree>
    <p:extLst>
      <p:ext uri="{BB962C8B-B14F-4D97-AF65-F5344CB8AC3E}">
        <p14:creationId xmlns:p14="http://schemas.microsoft.com/office/powerpoint/2010/main" val="331332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FD94C-202B-42A3-DDC2-686CF1C6986B}"/>
              </a:ext>
            </a:extLst>
          </p:cNvPr>
          <p:cNvSpPr>
            <a:spLocks noGrp="1"/>
          </p:cNvSpPr>
          <p:nvPr>
            <p:ph type="body" idx="1"/>
          </p:nvPr>
        </p:nvSpPr>
        <p:spPr>
          <a:xfrm>
            <a:off x="839788" y="1949453"/>
            <a:ext cx="5157787" cy="66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CF5BD7-8E0E-E38F-C198-26FC0A738677}"/>
              </a:ext>
            </a:extLst>
          </p:cNvPr>
          <p:cNvSpPr>
            <a:spLocks noGrp="1"/>
          </p:cNvSpPr>
          <p:nvPr>
            <p:ph sz="half" idx="2"/>
          </p:nvPr>
        </p:nvSpPr>
        <p:spPr>
          <a:xfrm>
            <a:off x="839788" y="2689509"/>
            <a:ext cx="5157787" cy="3601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90501D7-8FA7-A2BB-28E1-5B9118CEE40C}"/>
              </a:ext>
            </a:extLst>
          </p:cNvPr>
          <p:cNvSpPr>
            <a:spLocks noGrp="1"/>
          </p:cNvSpPr>
          <p:nvPr>
            <p:ph type="body" sz="quarter" idx="3"/>
          </p:nvPr>
        </p:nvSpPr>
        <p:spPr>
          <a:xfrm>
            <a:off x="6172200" y="1935597"/>
            <a:ext cx="5183188" cy="66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7A851-58C4-76F5-7001-6304C7E41CB0}"/>
              </a:ext>
            </a:extLst>
          </p:cNvPr>
          <p:cNvSpPr>
            <a:spLocks noGrp="1"/>
          </p:cNvSpPr>
          <p:nvPr>
            <p:ph sz="quarter" idx="4"/>
          </p:nvPr>
        </p:nvSpPr>
        <p:spPr>
          <a:xfrm>
            <a:off x="6172200" y="2703373"/>
            <a:ext cx="5183188" cy="35880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5CFF4C6A-D27F-4523-8246-2B521AA02A5F}"/>
              </a:ext>
            </a:extLst>
          </p:cNvPr>
          <p:cNvSpPr>
            <a:spLocks noGrp="1"/>
          </p:cNvSpPr>
          <p:nvPr>
            <p:ph type="title" hasCustomPrompt="1"/>
          </p:nvPr>
        </p:nvSpPr>
        <p:spPr>
          <a:xfrm>
            <a:off x="1837315" y="180109"/>
            <a:ext cx="9980612" cy="666462"/>
          </a:xfrm>
          <a:prstGeom prst="rect">
            <a:avLst/>
          </a:prstGeom>
        </p:spPr>
        <p:txBody>
          <a:bodyPr anchor="b"/>
          <a:lstStyle>
            <a:lvl1pPr>
              <a:defRPr sz="3200" b="0" i="0" spc="300">
                <a:latin typeface="Metropolis Medium" pitchFamily="2" charset="77"/>
              </a:defRPr>
            </a:lvl1pPr>
          </a:lstStyle>
          <a:p>
            <a:r>
              <a:rPr lang="en-US" dirty="0"/>
              <a:t>CLICK TO EDIT TITLE</a:t>
            </a:r>
          </a:p>
        </p:txBody>
      </p:sp>
      <p:sp>
        <p:nvSpPr>
          <p:cNvPr id="2" name="Slide Number Placeholder 1">
            <a:extLst>
              <a:ext uri="{FF2B5EF4-FFF2-40B4-BE49-F238E27FC236}">
                <a16:creationId xmlns:a16="http://schemas.microsoft.com/office/drawing/2014/main" id="{817AD1E3-88C5-ECFA-2FD9-D148E964A4C0}"/>
              </a:ext>
            </a:extLst>
          </p:cNvPr>
          <p:cNvSpPr>
            <a:spLocks noGrp="1"/>
          </p:cNvSpPr>
          <p:nvPr>
            <p:ph type="sldNum" sz="quarter" idx="10"/>
          </p:nvPr>
        </p:nvSpPr>
        <p:spPr/>
        <p:txBody>
          <a:bodyPr/>
          <a:lstStyle/>
          <a:p>
            <a:fld id="{EF6487BE-1B0B-A94E-B537-0E23AD988D4D}" type="slidenum">
              <a:rPr lang="en-US" smtClean="0"/>
              <a:pPr/>
              <a:t>‹#›</a:t>
            </a:fld>
            <a:endParaRPr lang="en-US" dirty="0"/>
          </a:p>
        </p:txBody>
      </p:sp>
    </p:spTree>
    <p:extLst>
      <p:ext uri="{BB962C8B-B14F-4D97-AF65-F5344CB8AC3E}">
        <p14:creationId xmlns:p14="http://schemas.microsoft.com/office/powerpoint/2010/main" val="30041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Photo">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0BBE1D0-DB99-2574-5D77-BF9055A2DA26}"/>
              </a:ext>
            </a:extLst>
          </p:cNvPr>
          <p:cNvSpPr>
            <a:spLocks noGrp="1"/>
          </p:cNvSpPr>
          <p:nvPr>
            <p:ph type="title" hasCustomPrompt="1"/>
          </p:nvPr>
        </p:nvSpPr>
        <p:spPr>
          <a:xfrm>
            <a:off x="1837315" y="180109"/>
            <a:ext cx="9980612" cy="666462"/>
          </a:xfrm>
          <a:prstGeom prst="rect">
            <a:avLst/>
          </a:prstGeom>
        </p:spPr>
        <p:txBody>
          <a:bodyPr anchor="b"/>
          <a:lstStyle>
            <a:lvl1pPr>
              <a:defRPr sz="3200" b="0" i="0" spc="300">
                <a:latin typeface="Metropolis Medium" pitchFamily="2" charset="77"/>
              </a:defRPr>
            </a:lvl1pPr>
          </a:lstStyle>
          <a:p>
            <a:r>
              <a:rPr lang="en-US" dirty="0"/>
              <a:t>CLICK TO EDIT TITLE</a:t>
            </a:r>
          </a:p>
        </p:txBody>
      </p:sp>
      <p:sp>
        <p:nvSpPr>
          <p:cNvPr id="7" name="Picture Placeholder 6">
            <a:extLst>
              <a:ext uri="{FF2B5EF4-FFF2-40B4-BE49-F238E27FC236}">
                <a16:creationId xmlns:a16="http://schemas.microsoft.com/office/drawing/2014/main" id="{1ED10383-FED4-552E-3698-10DF2AE83701}"/>
              </a:ext>
            </a:extLst>
          </p:cNvPr>
          <p:cNvSpPr>
            <a:spLocks noGrp="1"/>
          </p:cNvSpPr>
          <p:nvPr>
            <p:ph type="pic" sz="quarter" idx="13"/>
          </p:nvPr>
        </p:nvSpPr>
        <p:spPr>
          <a:xfrm>
            <a:off x="838200" y="1830647"/>
            <a:ext cx="10515600" cy="4444423"/>
          </a:xfrm>
        </p:spPr>
        <p:txBody>
          <a:bodyPr/>
          <a:lstStyle/>
          <a:p>
            <a:endParaRPr lang="en-US" dirty="0"/>
          </a:p>
        </p:txBody>
      </p:sp>
      <p:sp>
        <p:nvSpPr>
          <p:cNvPr id="2" name="Slide Number Placeholder 1">
            <a:extLst>
              <a:ext uri="{FF2B5EF4-FFF2-40B4-BE49-F238E27FC236}">
                <a16:creationId xmlns:a16="http://schemas.microsoft.com/office/drawing/2014/main" id="{64B7AB5E-8457-4402-F821-9A15D6DFF148}"/>
              </a:ext>
            </a:extLst>
          </p:cNvPr>
          <p:cNvSpPr>
            <a:spLocks noGrp="1"/>
          </p:cNvSpPr>
          <p:nvPr>
            <p:ph type="sldNum" sz="quarter" idx="14"/>
          </p:nvPr>
        </p:nvSpPr>
        <p:spPr/>
        <p:txBody>
          <a:bodyPr/>
          <a:lstStyle/>
          <a:p>
            <a:fld id="{EF6487BE-1B0B-A94E-B537-0E23AD988D4D}" type="slidenum">
              <a:rPr lang="en-US" smtClean="0"/>
              <a:pPr/>
              <a:t>‹#›</a:t>
            </a:fld>
            <a:endParaRPr lang="en-US" dirty="0"/>
          </a:p>
        </p:txBody>
      </p:sp>
    </p:spTree>
    <p:extLst>
      <p:ext uri="{BB962C8B-B14F-4D97-AF65-F5344CB8AC3E}">
        <p14:creationId xmlns:p14="http://schemas.microsoft.com/office/powerpoint/2010/main" val="380017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0DDC-1202-2708-0DE7-F5559258EE64}"/>
              </a:ext>
            </a:extLst>
          </p:cNvPr>
          <p:cNvSpPr>
            <a:spLocks noGrp="1"/>
          </p:cNvSpPr>
          <p:nvPr>
            <p:ph type="title" hasCustomPrompt="1"/>
          </p:nvPr>
        </p:nvSpPr>
        <p:spPr>
          <a:xfrm>
            <a:off x="1837315" y="180109"/>
            <a:ext cx="9980612" cy="666462"/>
          </a:xfrm>
          <a:prstGeom prst="rect">
            <a:avLst/>
          </a:prstGeom>
        </p:spPr>
        <p:txBody>
          <a:bodyPr anchor="b"/>
          <a:lstStyle>
            <a:lvl1pPr>
              <a:defRPr sz="3200" b="0" i="0" spc="300">
                <a:latin typeface="Metropolis Medium" pitchFamily="2" charset="77"/>
              </a:defRPr>
            </a:lvl1pPr>
          </a:lstStyle>
          <a:p>
            <a:r>
              <a:rPr lang="en-US" dirty="0"/>
              <a:t>CLICK TO EDIT TITLE</a:t>
            </a:r>
          </a:p>
        </p:txBody>
      </p:sp>
      <p:sp>
        <p:nvSpPr>
          <p:cNvPr id="3" name="Content Placeholder 2">
            <a:extLst>
              <a:ext uri="{FF2B5EF4-FFF2-40B4-BE49-F238E27FC236}">
                <a16:creationId xmlns:a16="http://schemas.microsoft.com/office/drawing/2014/main" id="{20A93B78-7F68-39EB-8BCF-EA18B6FDFDC1}"/>
              </a:ext>
            </a:extLst>
          </p:cNvPr>
          <p:cNvSpPr>
            <a:spLocks noGrp="1"/>
          </p:cNvSpPr>
          <p:nvPr>
            <p:ph idx="1"/>
          </p:nvPr>
        </p:nvSpPr>
        <p:spPr>
          <a:xfrm>
            <a:off x="5183188" y="1953497"/>
            <a:ext cx="6172200" cy="4402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6F0A4-7AF2-1A0B-DC8D-BF8D3524C27B}"/>
              </a:ext>
            </a:extLst>
          </p:cNvPr>
          <p:cNvSpPr>
            <a:spLocks noGrp="1"/>
          </p:cNvSpPr>
          <p:nvPr>
            <p:ph type="body" sz="half" idx="2"/>
          </p:nvPr>
        </p:nvSpPr>
        <p:spPr>
          <a:xfrm>
            <a:off x="839788" y="1953496"/>
            <a:ext cx="3932237" cy="44028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CDF4474A-0672-0ED3-D59D-78F7FE100667}"/>
              </a:ext>
            </a:extLst>
          </p:cNvPr>
          <p:cNvSpPr>
            <a:spLocks noGrp="1"/>
          </p:cNvSpPr>
          <p:nvPr>
            <p:ph type="sldNum" sz="quarter" idx="11"/>
          </p:nvPr>
        </p:nvSpPr>
        <p:spPr/>
        <p:txBody>
          <a:bodyPr/>
          <a:lstStyle/>
          <a:p>
            <a:fld id="{EF6487BE-1B0B-A94E-B537-0E23AD988D4D}" type="slidenum">
              <a:rPr lang="en-US" smtClean="0"/>
              <a:pPr/>
              <a:t>‹#›</a:t>
            </a:fld>
            <a:endParaRPr lang="en-US" dirty="0"/>
          </a:p>
        </p:txBody>
      </p:sp>
    </p:spTree>
    <p:extLst>
      <p:ext uri="{BB962C8B-B14F-4D97-AF65-F5344CB8AC3E}">
        <p14:creationId xmlns:p14="http://schemas.microsoft.com/office/powerpoint/2010/main" val="186962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6103D4-2BA9-C053-37B5-304EDBE173C2}"/>
              </a:ext>
            </a:extLst>
          </p:cNvPr>
          <p:cNvSpPr>
            <a:spLocks noGrp="1"/>
          </p:cNvSpPr>
          <p:nvPr>
            <p:ph type="pic" idx="1"/>
          </p:nvPr>
        </p:nvSpPr>
        <p:spPr>
          <a:xfrm>
            <a:off x="5183188" y="1856509"/>
            <a:ext cx="6172200" cy="44998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928417-27AE-031A-7F11-32A929238C88}"/>
              </a:ext>
            </a:extLst>
          </p:cNvPr>
          <p:cNvSpPr>
            <a:spLocks noGrp="1"/>
          </p:cNvSpPr>
          <p:nvPr>
            <p:ph type="body" sz="half" idx="2"/>
          </p:nvPr>
        </p:nvSpPr>
        <p:spPr>
          <a:xfrm>
            <a:off x="839788" y="1856509"/>
            <a:ext cx="3932237" cy="44998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4">
            <a:extLst>
              <a:ext uri="{FF2B5EF4-FFF2-40B4-BE49-F238E27FC236}">
                <a16:creationId xmlns:a16="http://schemas.microsoft.com/office/drawing/2014/main" id="{D448F55E-7209-AD7E-1EBE-80933C6D73F4}"/>
              </a:ext>
            </a:extLst>
          </p:cNvPr>
          <p:cNvSpPr>
            <a:spLocks noGrp="1"/>
          </p:cNvSpPr>
          <p:nvPr>
            <p:ph type="sldNum" sz="quarter" idx="10"/>
          </p:nvPr>
        </p:nvSpPr>
        <p:spPr/>
        <p:txBody>
          <a:bodyPr/>
          <a:lstStyle/>
          <a:p>
            <a:fld id="{EF6487BE-1B0B-A94E-B537-0E23AD988D4D}" type="slidenum">
              <a:rPr lang="en-US" smtClean="0"/>
              <a:pPr/>
              <a:t>‹#›</a:t>
            </a:fld>
            <a:endParaRPr lang="en-US" dirty="0"/>
          </a:p>
        </p:txBody>
      </p:sp>
      <p:sp>
        <p:nvSpPr>
          <p:cNvPr id="6" name="Title 1">
            <a:extLst>
              <a:ext uri="{FF2B5EF4-FFF2-40B4-BE49-F238E27FC236}">
                <a16:creationId xmlns:a16="http://schemas.microsoft.com/office/drawing/2014/main" id="{FBD7F82B-61CF-0606-68DB-953F6EB0974B}"/>
              </a:ext>
            </a:extLst>
          </p:cNvPr>
          <p:cNvSpPr>
            <a:spLocks noGrp="1"/>
          </p:cNvSpPr>
          <p:nvPr>
            <p:ph type="title" hasCustomPrompt="1"/>
          </p:nvPr>
        </p:nvSpPr>
        <p:spPr>
          <a:xfrm>
            <a:off x="1837315" y="180109"/>
            <a:ext cx="9980612" cy="666462"/>
          </a:xfrm>
          <a:prstGeom prst="rect">
            <a:avLst/>
          </a:prstGeom>
        </p:spPr>
        <p:txBody>
          <a:bodyPr anchor="b"/>
          <a:lstStyle>
            <a:lvl1pPr>
              <a:defRPr sz="3200" b="0" i="0" spc="300">
                <a:latin typeface="Metropolis Medium" pitchFamily="2" charset="77"/>
              </a:defRPr>
            </a:lvl1pPr>
          </a:lstStyle>
          <a:p>
            <a:r>
              <a:rPr lang="en-US" dirty="0"/>
              <a:t>CLICK TO EDIT TITLE</a:t>
            </a:r>
          </a:p>
        </p:txBody>
      </p:sp>
    </p:spTree>
    <p:extLst>
      <p:ext uri="{BB962C8B-B14F-4D97-AF65-F5344CB8AC3E}">
        <p14:creationId xmlns:p14="http://schemas.microsoft.com/office/powerpoint/2010/main" val="199804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868C0B-87EE-2FAE-E760-B6AA7BE1056C}"/>
              </a:ext>
            </a:extLst>
          </p:cNvPr>
          <p:cNvSpPr>
            <a:spLocks noGrp="1"/>
          </p:cNvSpPr>
          <p:nvPr>
            <p:ph type="title" hasCustomPrompt="1"/>
          </p:nvPr>
        </p:nvSpPr>
        <p:spPr/>
        <p:txBody>
          <a:bodyPr>
            <a:normAutofit/>
          </a:bodyPr>
          <a:lstStyle>
            <a:lvl1pPr>
              <a:defRPr sz="3200" b="0" i="0">
                <a:latin typeface="Metropolis Medium" pitchFamily="2" charset="77"/>
              </a:defRPr>
            </a:lvl1pPr>
          </a:lstStyle>
          <a:p>
            <a:r>
              <a:rPr lang="en-US" dirty="0"/>
              <a:t>THANK YOU</a:t>
            </a:r>
          </a:p>
        </p:txBody>
      </p:sp>
    </p:spTree>
    <p:extLst>
      <p:ext uri="{BB962C8B-B14F-4D97-AF65-F5344CB8AC3E}">
        <p14:creationId xmlns:p14="http://schemas.microsoft.com/office/powerpoint/2010/main" val="209560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46FCE4-2C09-71A8-C519-6650117A3395}"/>
              </a:ext>
            </a:extLst>
          </p:cNvPr>
          <p:cNvPicPr>
            <a:picLocks noChangeAspect="1"/>
          </p:cNvPicPr>
          <p:nvPr userDrawn="1"/>
        </p:nvPicPr>
        <p:blipFill>
          <a:blip r:embed="rId3"/>
          <a:stretch>
            <a:fillRect/>
          </a:stretch>
        </p:blipFill>
        <p:spPr>
          <a:xfrm>
            <a:off x="0" y="-1"/>
            <a:ext cx="12192000" cy="6858001"/>
          </a:xfrm>
          <a:prstGeom prst="rect">
            <a:avLst/>
          </a:prstGeom>
        </p:spPr>
      </p:pic>
      <p:sp>
        <p:nvSpPr>
          <p:cNvPr id="2" name="Title Placeholder 1">
            <a:extLst>
              <a:ext uri="{FF2B5EF4-FFF2-40B4-BE49-F238E27FC236}">
                <a16:creationId xmlns:a16="http://schemas.microsoft.com/office/drawing/2014/main" id="{143A1BD5-E080-4384-01F0-A3FA841293D6}"/>
              </a:ext>
            </a:extLst>
          </p:cNvPr>
          <p:cNvSpPr>
            <a:spLocks noGrp="1"/>
          </p:cNvSpPr>
          <p:nvPr>
            <p:ph type="title"/>
          </p:nvPr>
        </p:nvSpPr>
        <p:spPr>
          <a:xfrm>
            <a:off x="4960620" y="2776377"/>
            <a:ext cx="6588760" cy="1305243"/>
          </a:xfrm>
          <a:prstGeom prst="rect">
            <a:avLst/>
          </a:prstGeom>
        </p:spPr>
        <p:txBody>
          <a:bodyPr vert="horz" lIns="91440" tIns="45720" rIns="91440" bIns="45720" rtlCol="0" anchor="ctr">
            <a:normAutofit/>
          </a:bodyPr>
          <a:lstStyle/>
          <a:p>
            <a:r>
              <a:rPr lang="en-US" dirty="0"/>
              <a:t>Click to </a:t>
            </a:r>
            <a:r>
              <a:rPr lang="en-US" dirty="0" err="1"/>
              <a:t>eDit</a:t>
            </a:r>
            <a:r>
              <a:rPr lang="en-US" dirty="0"/>
              <a:t> Master title style</a:t>
            </a:r>
          </a:p>
        </p:txBody>
      </p:sp>
      <p:sp>
        <p:nvSpPr>
          <p:cNvPr id="4" name="Footer Placeholder 3">
            <a:extLst>
              <a:ext uri="{FF2B5EF4-FFF2-40B4-BE49-F238E27FC236}">
                <a16:creationId xmlns:a16="http://schemas.microsoft.com/office/drawing/2014/main" id="{C6DF0AFD-A6E4-FFCC-EA31-77B37BAE2B29}"/>
              </a:ext>
            </a:extLst>
          </p:cNvPr>
          <p:cNvSpPr>
            <a:spLocks noGrp="1"/>
          </p:cNvSpPr>
          <p:nvPr>
            <p:ph type="ftr" sz="quarter" idx="3"/>
          </p:nvPr>
        </p:nvSpPr>
        <p:spPr>
          <a:xfrm>
            <a:off x="4960620" y="61125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05694915"/>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3600" b="0" i="0" kern="1200" cap="all" spc="300" baseline="0">
          <a:solidFill>
            <a:schemeClr val="bg1"/>
          </a:solidFill>
          <a:effectLst/>
          <a:latin typeface="Metropolis Semi 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E7DE3D-E65B-8CD7-3A3B-0657DAD096E6}"/>
              </a:ext>
            </a:extLst>
          </p:cNvPr>
          <p:cNvSpPr/>
          <p:nvPr userDrawn="1"/>
        </p:nvSpPr>
        <p:spPr>
          <a:xfrm>
            <a:off x="0" y="953926"/>
            <a:ext cx="12192000" cy="56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FAE91F3-2C33-6646-CEB5-4BD52CBF9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847EFCD2-017B-6D71-F04B-8D2E69CB67A1}"/>
              </a:ext>
            </a:extLst>
          </p:cNvPr>
          <p:cNvPicPr>
            <a:picLocks noChangeAspect="1"/>
          </p:cNvPicPr>
          <p:nvPr userDrawn="1"/>
        </p:nvPicPr>
        <p:blipFill>
          <a:blip r:embed="rId7"/>
          <a:stretch>
            <a:fillRect/>
          </a:stretch>
        </p:blipFill>
        <p:spPr>
          <a:xfrm>
            <a:off x="260388" y="195266"/>
            <a:ext cx="1546563" cy="1546563"/>
          </a:xfrm>
          <a:prstGeom prst="rect">
            <a:avLst/>
          </a:prstGeom>
        </p:spPr>
      </p:pic>
      <p:sp>
        <p:nvSpPr>
          <p:cNvPr id="5" name="Slide Number Placeholder 4">
            <a:extLst>
              <a:ext uri="{FF2B5EF4-FFF2-40B4-BE49-F238E27FC236}">
                <a16:creationId xmlns:a16="http://schemas.microsoft.com/office/drawing/2014/main" id="{50470EB2-8046-65DC-4BE5-D5EC01986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EF6487BE-1B0B-A94E-B537-0E23AD988D4D}" type="slidenum">
              <a:rPr lang="en-US" smtClean="0"/>
              <a:pPr/>
              <a:t>‹#›</a:t>
            </a:fld>
            <a:endParaRPr lang="en-US" dirty="0"/>
          </a:p>
        </p:txBody>
      </p:sp>
    </p:spTree>
    <p:extLst>
      <p:ext uri="{BB962C8B-B14F-4D97-AF65-F5344CB8AC3E}">
        <p14:creationId xmlns:p14="http://schemas.microsoft.com/office/powerpoint/2010/main" val="4145240770"/>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64" r:id="rId3"/>
    <p:sldLayoutId id="2147483665" r:id="rId4"/>
    <p:sldLayoutId id="2147483666" r:id="rId5"/>
  </p:sldLayoutIdLst>
  <p:hf hdr="0" ftr="0" dt="0"/>
  <p:txStyles>
    <p:titleStyle>
      <a:lvl1pPr algn="l" defTabSz="914400" rtl="0" eaLnBrk="1" latinLnBrk="0" hangingPunct="1">
        <a:lnSpc>
          <a:spcPct val="90000"/>
        </a:lnSpc>
        <a:spcBef>
          <a:spcPct val="0"/>
        </a:spcBef>
        <a:buNone/>
        <a:defRPr sz="4000" b="0" kern="1200">
          <a:solidFill>
            <a:schemeClr val="tx1"/>
          </a:solidFill>
          <a:latin typeface="Metropoli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B26A58-890B-BB10-B910-50EE70D18F9D}"/>
              </a:ext>
            </a:extLst>
          </p:cNvPr>
          <p:cNvPicPr>
            <a:picLocks noChangeAspect="1"/>
          </p:cNvPicPr>
          <p:nvPr userDrawn="1"/>
        </p:nvPicPr>
        <p:blipFill>
          <a:blip r:embed="rId3"/>
          <a:stretch>
            <a:fillRect/>
          </a:stretch>
        </p:blipFill>
        <p:spPr>
          <a:xfrm>
            <a:off x="0" y="-1"/>
            <a:ext cx="12192000" cy="6858001"/>
          </a:xfrm>
          <a:prstGeom prst="rect">
            <a:avLst/>
          </a:prstGeom>
        </p:spPr>
      </p:pic>
      <p:sp>
        <p:nvSpPr>
          <p:cNvPr id="9" name="Title Placeholder 8">
            <a:extLst>
              <a:ext uri="{FF2B5EF4-FFF2-40B4-BE49-F238E27FC236}">
                <a16:creationId xmlns:a16="http://schemas.microsoft.com/office/drawing/2014/main" id="{8FD02E58-7CA1-D166-7F9E-6EA237FBC83F}"/>
              </a:ext>
            </a:extLst>
          </p:cNvPr>
          <p:cNvSpPr>
            <a:spLocks noGrp="1"/>
          </p:cNvSpPr>
          <p:nvPr>
            <p:ph type="title"/>
          </p:nvPr>
        </p:nvSpPr>
        <p:spPr>
          <a:xfrm>
            <a:off x="838198" y="183416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B06135F4-6218-3851-8055-B338532136F2}"/>
              </a:ext>
            </a:extLst>
          </p:cNvPr>
          <p:cNvSpPr>
            <a:spLocks noGrp="1"/>
          </p:cNvSpPr>
          <p:nvPr>
            <p:ph type="ftr" sz="quarter" idx="3"/>
          </p:nvPr>
        </p:nvSpPr>
        <p:spPr>
          <a:xfrm>
            <a:off x="4038600" y="613283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42097997"/>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lnSpc>
          <a:spcPct val="90000"/>
        </a:lnSpc>
        <a:spcBef>
          <a:spcPct val="0"/>
        </a:spcBef>
        <a:buNone/>
        <a:defRPr sz="3600" b="0" i="0" kern="1200" spc="300">
          <a:solidFill>
            <a:schemeClr val="bg1"/>
          </a:solidFill>
          <a:latin typeface="Metropolis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dn.ymaws.com/www.nena.org/resource/resmgr/standards/nena-sta-006.2a_ng9-1-1_gis_.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dn.ymaws.com/www.nena.org/resource/resmgr/standards/NENA-STA-004.2-2024_CLDXF_20.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Alex.Petzold@oem.Oregon.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or-ng911-geo.hub.arcgis.com/" TargetMode="External"/><Relationship Id="rId4" Type="http://schemas.openxmlformats.org/officeDocument/2006/relationships/hyperlink" Target="https://www.oregon.gov/oem/911/Pages/About-911.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ecure.sos.state.or.us/oard/displayDivisionRules.action?selectedDivision=38" TargetMode="External"/><Relationship Id="rId2" Type="http://schemas.openxmlformats.org/officeDocument/2006/relationships/hyperlink" Target="https://www.oregonlegislature.gov/bills_laws/ors/ors403.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eo.maps.arcgis.com/apps/dashboards/a573d0f38ffd4cd7b94b17adb332335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C3C7-D548-C2DD-28B2-7CB13F8FE185}"/>
              </a:ext>
            </a:extLst>
          </p:cNvPr>
          <p:cNvSpPr>
            <a:spLocks noGrp="1"/>
          </p:cNvSpPr>
          <p:nvPr>
            <p:ph type="title"/>
          </p:nvPr>
        </p:nvSpPr>
        <p:spPr>
          <a:xfrm>
            <a:off x="4805680" y="2627276"/>
            <a:ext cx="6548120" cy="1505812"/>
          </a:xfrm>
        </p:spPr>
        <p:txBody>
          <a:bodyPr>
            <a:normAutofit fontScale="90000"/>
          </a:bodyPr>
          <a:lstStyle/>
          <a:p>
            <a:r>
              <a:rPr lang="en-US" dirty="0"/>
              <a:t>The 9-1-1 Program &amp;</a:t>
            </a:r>
            <a:br>
              <a:rPr lang="en-US" dirty="0"/>
            </a:br>
            <a:r>
              <a:rPr lang="en-US" dirty="0"/>
              <a:t>GIS in Next Generation 9-1-1</a:t>
            </a:r>
          </a:p>
        </p:txBody>
      </p:sp>
    </p:spTree>
    <p:extLst>
      <p:ext uri="{BB962C8B-B14F-4D97-AF65-F5344CB8AC3E}">
        <p14:creationId xmlns:p14="http://schemas.microsoft.com/office/powerpoint/2010/main" val="232325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8551-D36E-6E4A-5F00-CF01095ED73A}"/>
              </a:ext>
            </a:extLst>
          </p:cNvPr>
          <p:cNvSpPr>
            <a:spLocks noGrp="1"/>
          </p:cNvSpPr>
          <p:nvPr>
            <p:ph type="title"/>
          </p:nvPr>
        </p:nvSpPr>
        <p:spPr/>
        <p:txBody>
          <a:bodyPr/>
          <a:lstStyle/>
          <a:p>
            <a:endParaRPr lang="en-US"/>
          </a:p>
        </p:txBody>
      </p:sp>
      <p:pic>
        <p:nvPicPr>
          <p:cNvPr id="8" name="Picture Placeholder 7">
            <a:extLst>
              <a:ext uri="{FF2B5EF4-FFF2-40B4-BE49-F238E27FC236}">
                <a16:creationId xmlns:a16="http://schemas.microsoft.com/office/drawing/2014/main" id="{EB4CE313-1011-843C-5CDD-23789D7E3F60}"/>
              </a:ext>
            </a:extLst>
          </p:cNvPr>
          <p:cNvPicPr>
            <a:picLocks noGrp="1" noChangeAspect="1"/>
          </p:cNvPicPr>
          <p:nvPr>
            <p:ph type="pic" sz="quarter" idx="13"/>
          </p:nvPr>
        </p:nvPicPr>
        <p:blipFill>
          <a:blip r:embed="rId3"/>
          <a:srcRect l="156" r="156"/>
          <a:stretch/>
        </p:blipFill>
        <p:spPr>
          <a:xfrm>
            <a:off x="0" y="0"/>
            <a:ext cx="12192000" cy="6858000"/>
          </a:xfrm>
        </p:spPr>
      </p:pic>
      <p:sp>
        <p:nvSpPr>
          <p:cNvPr id="4" name="Slide Number Placeholder 3">
            <a:extLst>
              <a:ext uri="{FF2B5EF4-FFF2-40B4-BE49-F238E27FC236}">
                <a16:creationId xmlns:a16="http://schemas.microsoft.com/office/drawing/2014/main" id="{1E764300-40BC-F393-F5BF-5DB67FEC8D90}"/>
              </a:ext>
            </a:extLst>
          </p:cNvPr>
          <p:cNvSpPr>
            <a:spLocks noGrp="1"/>
          </p:cNvSpPr>
          <p:nvPr>
            <p:ph type="sldNum" sz="quarter" idx="14"/>
          </p:nvPr>
        </p:nvSpPr>
        <p:spPr/>
        <p:txBody>
          <a:bodyPr/>
          <a:lstStyle/>
          <a:p>
            <a:fld id="{EF6487BE-1B0B-A94E-B537-0E23AD988D4D}" type="slidenum">
              <a:rPr lang="en-US" smtClean="0"/>
              <a:pPr/>
              <a:t>10</a:t>
            </a:fld>
            <a:endParaRPr lang="en-US" dirty="0"/>
          </a:p>
        </p:txBody>
      </p:sp>
    </p:spTree>
    <p:extLst>
      <p:ext uri="{BB962C8B-B14F-4D97-AF65-F5344CB8AC3E}">
        <p14:creationId xmlns:p14="http://schemas.microsoft.com/office/powerpoint/2010/main" val="73423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CC50C-CCC4-3177-7666-DBCCC6C836F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E700C-03B2-A178-F3C6-DF4B9E3AFAC7}"/>
              </a:ext>
            </a:extLst>
          </p:cNvPr>
          <p:cNvSpPr>
            <a:spLocks noGrp="1"/>
          </p:cNvSpPr>
          <p:nvPr>
            <p:ph idx="1"/>
          </p:nvPr>
        </p:nvSpPr>
        <p:spPr/>
        <p:txBody>
          <a:bodyPr>
            <a:normAutofit/>
          </a:bodyPr>
          <a:lstStyle/>
          <a:p>
            <a:r>
              <a:rPr lang="en-US" sz="2000" dirty="0"/>
              <a:t>The Location Validation Function serves the transitional purpose of validating subscriber addresses against the GIS Address Points and/or Road Centerlines</a:t>
            </a:r>
          </a:p>
          <a:p>
            <a:r>
              <a:rPr lang="en-US" sz="2000" dirty="0"/>
              <a:t>It will take a while for all service providers to transition customer databases from legacy formatted address data to NENA formatted or Civic Location Data Exchange Format (CLDXF) compliant location information</a:t>
            </a:r>
          </a:p>
          <a:p>
            <a:r>
              <a:rPr lang="en-US" sz="2000" dirty="0"/>
              <a:t>Legacy location information follows the format used in the MSAG, while NENA requires fully spelled out, fully parsed out location information</a:t>
            </a:r>
          </a:p>
          <a:p>
            <a:r>
              <a:rPr lang="en-US" sz="2000" dirty="0"/>
              <a:t>Much like the MSAG is used now to validate new ALI records, the LVF takes the legacy formatted address data and the GIS data which includes both legacy and NENA formatted fields to validate the address record and add it to a Location Information Server (LIS) </a:t>
            </a:r>
          </a:p>
          <a:p>
            <a:r>
              <a:rPr lang="en-US" sz="2000" dirty="0"/>
              <a:t>The Location Information Server replaces the ALI database with pre-validated civic locations which can be retrieved if a 9-1-1 call comes in without location information </a:t>
            </a:r>
          </a:p>
        </p:txBody>
      </p:sp>
      <p:sp>
        <p:nvSpPr>
          <p:cNvPr id="3" name="Title 2">
            <a:extLst>
              <a:ext uri="{FF2B5EF4-FFF2-40B4-BE49-F238E27FC236}">
                <a16:creationId xmlns:a16="http://schemas.microsoft.com/office/drawing/2014/main" id="{0C35690D-1A25-C27A-8B7C-10241DCC1C28}"/>
              </a:ext>
            </a:extLst>
          </p:cNvPr>
          <p:cNvSpPr>
            <a:spLocks noGrp="1"/>
          </p:cNvSpPr>
          <p:nvPr>
            <p:ph type="title"/>
          </p:nvPr>
        </p:nvSpPr>
        <p:spPr/>
        <p:txBody>
          <a:bodyPr/>
          <a:lstStyle/>
          <a:p>
            <a:r>
              <a:rPr lang="en-US" dirty="0"/>
              <a:t>NG9-1-1: Location Validation Function (LVF)</a:t>
            </a:r>
          </a:p>
        </p:txBody>
      </p:sp>
      <p:sp>
        <p:nvSpPr>
          <p:cNvPr id="4" name="Slide Number Placeholder 3">
            <a:extLst>
              <a:ext uri="{FF2B5EF4-FFF2-40B4-BE49-F238E27FC236}">
                <a16:creationId xmlns:a16="http://schemas.microsoft.com/office/drawing/2014/main" id="{925FA38A-D940-58C9-2DE6-DD09A6389537}"/>
              </a:ext>
            </a:extLst>
          </p:cNvPr>
          <p:cNvSpPr>
            <a:spLocks noGrp="1"/>
          </p:cNvSpPr>
          <p:nvPr>
            <p:ph type="sldNum" sz="quarter" idx="10"/>
          </p:nvPr>
        </p:nvSpPr>
        <p:spPr/>
        <p:txBody>
          <a:bodyPr/>
          <a:lstStyle/>
          <a:p>
            <a:fld id="{EF6487BE-1B0B-A94E-B537-0E23AD988D4D}" type="slidenum">
              <a:rPr lang="en-US" smtClean="0"/>
              <a:pPr/>
              <a:t>11</a:t>
            </a:fld>
            <a:endParaRPr lang="en-US" dirty="0"/>
          </a:p>
        </p:txBody>
      </p:sp>
    </p:spTree>
    <p:extLst>
      <p:ext uri="{BB962C8B-B14F-4D97-AF65-F5344CB8AC3E}">
        <p14:creationId xmlns:p14="http://schemas.microsoft.com/office/powerpoint/2010/main" val="309432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3789-D8A7-3EF9-1171-42B7BB2DC1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B6D01-2938-9B89-EEFE-AB40C5C34E1E}"/>
              </a:ext>
            </a:extLst>
          </p:cNvPr>
          <p:cNvSpPr>
            <a:spLocks noGrp="1"/>
          </p:cNvSpPr>
          <p:nvPr>
            <p:ph idx="1"/>
          </p:nvPr>
        </p:nvSpPr>
        <p:spPr>
          <a:xfrm>
            <a:off x="838199" y="1852415"/>
            <a:ext cx="11188637" cy="4585525"/>
          </a:xfrm>
        </p:spPr>
        <p:txBody>
          <a:bodyPr>
            <a:normAutofit/>
          </a:bodyPr>
          <a:lstStyle/>
          <a:p>
            <a:r>
              <a:rPr lang="en-US" sz="2000" dirty="0"/>
              <a:t>The Emergency Call Routing Function uses the service boundaries: the PSAP boundaries, and Fire, EMS, and Police call transfer boundaries to route calls</a:t>
            </a:r>
          </a:p>
          <a:p>
            <a:r>
              <a:rPr lang="en-US" sz="2000" dirty="0"/>
              <a:t>When a 9-1-1 call is placed in an NG9-1-1 system, it contains location information as Presence Information Data Format-Location Object (PIDF-LO) </a:t>
            </a:r>
          </a:p>
          <a:p>
            <a:r>
              <a:rPr lang="en-US" sz="2000" dirty="0"/>
              <a:t>That location information- either a geodetic or civic location, is passed to the ECRF along with a service URN indicating the type of service being requested </a:t>
            </a:r>
          </a:p>
          <a:p>
            <a:r>
              <a:rPr lang="en-US" sz="2000" dirty="0"/>
              <a:t>The ECRF performs a point in polygon query on the appropriate service boundary to get the proper URI for routing the call</a:t>
            </a:r>
          </a:p>
        </p:txBody>
      </p:sp>
      <p:sp>
        <p:nvSpPr>
          <p:cNvPr id="3" name="Title 2">
            <a:extLst>
              <a:ext uri="{FF2B5EF4-FFF2-40B4-BE49-F238E27FC236}">
                <a16:creationId xmlns:a16="http://schemas.microsoft.com/office/drawing/2014/main" id="{426DC6CB-FD89-862F-A552-6FFC491A4A74}"/>
              </a:ext>
            </a:extLst>
          </p:cNvPr>
          <p:cNvSpPr>
            <a:spLocks noGrp="1"/>
          </p:cNvSpPr>
          <p:nvPr>
            <p:ph type="title"/>
          </p:nvPr>
        </p:nvSpPr>
        <p:spPr/>
        <p:txBody>
          <a:bodyPr/>
          <a:lstStyle/>
          <a:p>
            <a:r>
              <a:rPr lang="en-US" sz="2800" dirty="0"/>
              <a:t>NG9-1-1: Emergency Call Routing Function (ECRF) </a:t>
            </a:r>
          </a:p>
        </p:txBody>
      </p:sp>
      <p:sp>
        <p:nvSpPr>
          <p:cNvPr id="4" name="Slide Number Placeholder 3">
            <a:extLst>
              <a:ext uri="{FF2B5EF4-FFF2-40B4-BE49-F238E27FC236}">
                <a16:creationId xmlns:a16="http://schemas.microsoft.com/office/drawing/2014/main" id="{28271FD9-252D-EACC-4544-9D39E4292BF0}"/>
              </a:ext>
            </a:extLst>
          </p:cNvPr>
          <p:cNvSpPr>
            <a:spLocks noGrp="1"/>
          </p:cNvSpPr>
          <p:nvPr>
            <p:ph type="sldNum" sz="quarter" idx="10"/>
          </p:nvPr>
        </p:nvSpPr>
        <p:spPr/>
        <p:txBody>
          <a:bodyPr/>
          <a:lstStyle/>
          <a:p>
            <a:fld id="{EF6487BE-1B0B-A94E-B537-0E23AD988D4D}" type="slidenum">
              <a:rPr lang="en-US" smtClean="0"/>
              <a:pPr/>
              <a:t>12</a:t>
            </a:fld>
            <a:endParaRPr lang="en-US" dirty="0"/>
          </a:p>
        </p:txBody>
      </p:sp>
      <p:pic>
        <p:nvPicPr>
          <p:cNvPr id="6" name="Picture 5">
            <a:extLst>
              <a:ext uri="{FF2B5EF4-FFF2-40B4-BE49-F238E27FC236}">
                <a16:creationId xmlns:a16="http://schemas.microsoft.com/office/drawing/2014/main" id="{86715FB0-26B8-50D5-BA50-1A636E634F62}"/>
              </a:ext>
            </a:extLst>
          </p:cNvPr>
          <p:cNvPicPr>
            <a:picLocks noChangeAspect="1"/>
          </p:cNvPicPr>
          <p:nvPr/>
        </p:nvPicPr>
        <p:blipFill>
          <a:blip r:embed="rId2"/>
          <a:stretch>
            <a:fillRect/>
          </a:stretch>
        </p:blipFill>
        <p:spPr>
          <a:xfrm>
            <a:off x="5646567" y="4236585"/>
            <a:ext cx="4875790" cy="2484890"/>
          </a:xfrm>
          <a:prstGeom prst="rect">
            <a:avLst/>
          </a:prstGeom>
        </p:spPr>
      </p:pic>
    </p:spTree>
    <p:extLst>
      <p:ext uri="{BB962C8B-B14F-4D97-AF65-F5344CB8AC3E}">
        <p14:creationId xmlns:p14="http://schemas.microsoft.com/office/powerpoint/2010/main" val="43855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49D3A-5028-4199-6059-EDF92262275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589710-3ED6-C2F6-64D9-05FCB374A6CA}"/>
              </a:ext>
            </a:extLst>
          </p:cNvPr>
          <p:cNvSpPr>
            <a:spLocks noGrp="1"/>
          </p:cNvSpPr>
          <p:nvPr>
            <p:ph idx="1"/>
          </p:nvPr>
        </p:nvSpPr>
        <p:spPr/>
        <p:txBody>
          <a:bodyPr>
            <a:normAutofit/>
          </a:bodyPr>
          <a:lstStyle/>
          <a:p>
            <a:r>
              <a:rPr lang="en-US" sz="2000" dirty="0"/>
              <a:t>NG9-1-1 largely relies on the National Emergency Number Association (NENA) i3 Standard for Next Generation 9-1-1, and the associated GIS standard is the NENA NG9-1-1 GIS Data Model Standard</a:t>
            </a:r>
          </a:p>
          <a:p>
            <a:r>
              <a:rPr lang="en-US" sz="2000" dirty="0"/>
              <a:t>To use GIS to route 9-1-1 calls consistently across jurisdictional boundaries, statewide standardized datasets are required (in WGS84)</a:t>
            </a:r>
          </a:p>
          <a:p>
            <a:r>
              <a:rPr lang="en-US" sz="2000" dirty="0"/>
              <a:t>The Provisioning Boundary is used to aggregate data – no gaps or overlaps</a:t>
            </a:r>
          </a:p>
          <a:p>
            <a:r>
              <a:rPr lang="en-US" sz="2000" dirty="0"/>
              <a:t>Site Structure Address Point</a:t>
            </a:r>
          </a:p>
          <a:p>
            <a:r>
              <a:rPr lang="en-US" sz="2000" dirty="0" err="1"/>
              <a:t>RoadCenterLine</a:t>
            </a:r>
            <a:endParaRPr lang="en-US" sz="2000" dirty="0"/>
          </a:p>
          <a:p>
            <a:r>
              <a:rPr lang="en-US" sz="2000" dirty="0"/>
              <a:t>Service Boundaries (can be maintained together)</a:t>
            </a:r>
          </a:p>
          <a:p>
            <a:pPr lvl="1"/>
            <a:r>
              <a:rPr lang="en-US" sz="1600" dirty="0"/>
              <a:t>Primary Service Boundary (PSAP boundary) - no gaps or overlaps</a:t>
            </a:r>
          </a:p>
          <a:p>
            <a:pPr lvl="1"/>
            <a:r>
              <a:rPr lang="en-US" sz="1600" dirty="0"/>
              <a:t>Fire</a:t>
            </a:r>
          </a:p>
          <a:p>
            <a:pPr lvl="1"/>
            <a:r>
              <a:rPr lang="en-US" sz="1600" dirty="0"/>
              <a:t>Police</a:t>
            </a:r>
          </a:p>
          <a:p>
            <a:pPr lvl="1"/>
            <a:r>
              <a:rPr lang="en-US" sz="1600" dirty="0"/>
              <a:t>EMS</a:t>
            </a:r>
          </a:p>
        </p:txBody>
      </p:sp>
      <p:sp>
        <p:nvSpPr>
          <p:cNvPr id="3" name="Title 2">
            <a:extLst>
              <a:ext uri="{FF2B5EF4-FFF2-40B4-BE49-F238E27FC236}">
                <a16:creationId xmlns:a16="http://schemas.microsoft.com/office/drawing/2014/main" id="{878EE5D9-188E-0D27-EAFE-73D562F16CF8}"/>
              </a:ext>
            </a:extLst>
          </p:cNvPr>
          <p:cNvSpPr>
            <a:spLocks noGrp="1"/>
          </p:cNvSpPr>
          <p:nvPr>
            <p:ph type="title"/>
          </p:nvPr>
        </p:nvSpPr>
        <p:spPr/>
        <p:txBody>
          <a:bodyPr/>
          <a:lstStyle/>
          <a:p>
            <a:r>
              <a:rPr lang="en-US" dirty="0"/>
              <a:t>NG9-1-1: NENA NG9-1-1 GIS Data Model</a:t>
            </a:r>
          </a:p>
        </p:txBody>
      </p:sp>
      <p:sp>
        <p:nvSpPr>
          <p:cNvPr id="4" name="Slide Number Placeholder 3">
            <a:extLst>
              <a:ext uri="{FF2B5EF4-FFF2-40B4-BE49-F238E27FC236}">
                <a16:creationId xmlns:a16="http://schemas.microsoft.com/office/drawing/2014/main" id="{B8CB405B-01DC-76CC-B849-C0DD2B0C81C4}"/>
              </a:ext>
            </a:extLst>
          </p:cNvPr>
          <p:cNvSpPr>
            <a:spLocks noGrp="1"/>
          </p:cNvSpPr>
          <p:nvPr>
            <p:ph type="sldNum" sz="quarter" idx="10"/>
          </p:nvPr>
        </p:nvSpPr>
        <p:spPr/>
        <p:txBody>
          <a:bodyPr/>
          <a:lstStyle/>
          <a:p>
            <a:fld id="{EF6487BE-1B0B-A94E-B537-0E23AD988D4D}" type="slidenum">
              <a:rPr lang="en-US" smtClean="0"/>
              <a:pPr/>
              <a:t>13</a:t>
            </a:fld>
            <a:endParaRPr lang="en-US" dirty="0"/>
          </a:p>
        </p:txBody>
      </p:sp>
    </p:spTree>
    <p:extLst>
      <p:ext uri="{BB962C8B-B14F-4D97-AF65-F5344CB8AC3E}">
        <p14:creationId xmlns:p14="http://schemas.microsoft.com/office/powerpoint/2010/main" val="420676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1A5DD-81D3-6F7B-C8F1-164891C5E1BE}"/>
              </a:ext>
            </a:extLst>
          </p:cNvPr>
          <p:cNvSpPr>
            <a:spLocks noGrp="1"/>
          </p:cNvSpPr>
          <p:nvPr>
            <p:ph type="title"/>
          </p:nvPr>
        </p:nvSpPr>
        <p:spPr/>
        <p:txBody>
          <a:bodyPr/>
          <a:lstStyle/>
          <a:p>
            <a:r>
              <a:rPr lang="en-US" dirty="0"/>
              <a:t>NENA Site Structure Address Points</a:t>
            </a:r>
          </a:p>
        </p:txBody>
      </p:sp>
      <p:sp>
        <p:nvSpPr>
          <p:cNvPr id="4" name="Slide Number Placeholder 3">
            <a:extLst>
              <a:ext uri="{FF2B5EF4-FFF2-40B4-BE49-F238E27FC236}">
                <a16:creationId xmlns:a16="http://schemas.microsoft.com/office/drawing/2014/main" id="{0F3E023A-F0DE-6FEC-909A-DBCC1273F55B}"/>
              </a:ext>
            </a:extLst>
          </p:cNvPr>
          <p:cNvSpPr>
            <a:spLocks noGrp="1"/>
          </p:cNvSpPr>
          <p:nvPr>
            <p:ph type="sldNum" sz="quarter" idx="10"/>
          </p:nvPr>
        </p:nvSpPr>
        <p:spPr/>
        <p:txBody>
          <a:bodyPr/>
          <a:lstStyle/>
          <a:p>
            <a:fld id="{EF6487BE-1B0B-A94E-B537-0E23AD988D4D}" type="slidenum">
              <a:rPr lang="en-US" smtClean="0"/>
              <a:pPr/>
              <a:t>14</a:t>
            </a:fld>
            <a:endParaRPr lang="en-US" dirty="0"/>
          </a:p>
        </p:txBody>
      </p:sp>
      <p:sp>
        <p:nvSpPr>
          <p:cNvPr id="11" name="Content Placeholder 10">
            <a:extLst>
              <a:ext uri="{FF2B5EF4-FFF2-40B4-BE49-F238E27FC236}">
                <a16:creationId xmlns:a16="http://schemas.microsoft.com/office/drawing/2014/main" id="{10E7F2EA-6DB7-6226-F68E-A83873DB38B0}"/>
              </a:ext>
            </a:extLst>
          </p:cNvPr>
          <p:cNvSpPr>
            <a:spLocks noGrp="1"/>
          </p:cNvSpPr>
          <p:nvPr>
            <p:ph idx="1"/>
          </p:nvPr>
        </p:nvSpPr>
        <p:spPr/>
        <p:txBody>
          <a:bodyPr/>
          <a:lstStyle/>
          <a:p>
            <a:r>
              <a:rPr lang="en-US" dirty="0">
                <a:hlinkClick r:id="rId2"/>
              </a:rPr>
              <a:t>Data Model</a:t>
            </a:r>
            <a:r>
              <a:rPr lang="en-US" dirty="0"/>
              <a:t>: Attribute List on Page 32 </a:t>
            </a:r>
          </a:p>
        </p:txBody>
      </p:sp>
    </p:spTree>
    <p:extLst>
      <p:ext uri="{BB962C8B-B14F-4D97-AF65-F5344CB8AC3E}">
        <p14:creationId xmlns:p14="http://schemas.microsoft.com/office/powerpoint/2010/main" val="120776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91F25-22B3-11A6-2F9F-3354BAF74887}"/>
              </a:ext>
            </a:extLst>
          </p:cNvPr>
          <p:cNvSpPr>
            <a:spLocks noGrp="1"/>
          </p:cNvSpPr>
          <p:nvPr>
            <p:ph type="body" idx="1"/>
          </p:nvPr>
        </p:nvSpPr>
        <p:spPr>
          <a:xfrm>
            <a:off x="1743036" y="1467939"/>
            <a:ext cx="5157787" cy="481513"/>
          </a:xfrm>
        </p:spPr>
        <p:txBody>
          <a:bodyPr/>
          <a:lstStyle/>
          <a:p>
            <a:r>
              <a:rPr lang="en-US" dirty="0"/>
              <a:t>Legacy Fields</a:t>
            </a:r>
          </a:p>
        </p:txBody>
      </p:sp>
      <p:sp>
        <p:nvSpPr>
          <p:cNvPr id="3" name="Content Placeholder 2">
            <a:extLst>
              <a:ext uri="{FF2B5EF4-FFF2-40B4-BE49-F238E27FC236}">
                <a16:creationId xmlns:a16="http://schemas.microsoft.com/office/drawing/2014/main" id="{68BC79B2-2A6C-EC31-4894-EDB8193CF9B9}"/>
              </a:ext>
            </a:extLst>
          </p:cNvPr>
          <p:cNvSpPr>
            <a:spLocks noGrp="1"/>
          </p:cNvSpPr>
          <p:nvPr>
            <p:ph sz="half" idx="2"/>
          </p:nvPr>
        </p:nvSpPr>
        <p:spPr>
          <a:xfrm>
            <a:off x="1743036" y="1949453"/>
            <a:ext cx="5157787" cy="3860440"/>
          </a:xfrm>
        </p:spPr>
        <p:txBody>
          <a:bodyPr>
            <a:normAutofit/>
          </a:bodyPr>
          <a:lstStyle/>
          <a:p>
            <a:pPr marL="0" indent="0">
              <a:buNone/>
            </a:pPr>
            <a:r>
              <a:rPr lang="en-US" sz="2000" dirty="0"/>
              <a:t>Legacy Street Name Pre Directional</a:t>
            </a:r>
          </a:p>
          <a:p>
            <a:pPr marL="0" indent="0">
              <a:buNone/>
            </a:pPr>
            <a:r>
              <a:rPr lang="en-US" sz="2000" dirty="0"/>
              <a:t>Legacy Street Name</a:t>
            </a:r>
          </a:p>
          <a:p>
            <a:pPr marL="0" indent="0">
              <a:buNone/>
            </a:pPr>
            <a:r>
              <a:rPr lang="en-US" sz="2000" dirty="0"/>
              <a:t>Legacy Street Name Type</a:t>
            </a:r>
          </a:p>
          <a:p>
            <a:pPr marL="0" indent="0">
              <a:buNone/>
            </a:pPr>
            <a:r>
              <a:rPr lang="en-US" sz="2000" dirty="0"/>
              <a:t>Legacy Street Name Post Directional</a:t>
            </a:r>
          </a:p>
          <a:p>
            <a:pPr marL="0" indent="0">
              <a:buNone/>
            </a:pPr>
            <a:r>
              <a:rPr lang="en-US" sz="2000" dirty="0"/>
              <a:t>MSAG Community</a:t>
            </a:r>
          </a:p>
          <a:p>
            <a:pPr marL="0" indent="0">
              <a:buNone/>
            </a:pPr>
            <a:r>
              <a:rPr lang="en-US" sz="2000" dirty="0"/>
              <a:t>ESN</a:t>
            </a:r>
          </a:p>
          <a:p>
            <a:pPr marL="0" indent="0">
              <a:buNone/>
            </a:pPr>
            <a:endParaRPr lang="en-US" sz="2400" dirty="0"/>
          </a:p>
        </p:txBody>
      </p:sp>
      <p:sp>
        <p:nvSpPr>
          <p:cNvPr id="4" name="Text Placeholder 3">
            <a:extLst>
              <a:ext uri="{FF2B5EF4-FFF2-40B4-BE49-F238E27FC236}">
                <a16:creationId xmlns:a16="http://schemas.microsoft.com/office/drawing/2014/main" id="{BBA1E70A-EA96-09B4-ECE8-ACE52CF799B6}"/>
              </a:ext>
            </a:extLst>
          </p:cNvPr>
          <p:cNvSpPr>
            <a:spLocks noGrp="1"/>
          </p:cNvSpPr>
          <p:nvPr>
            <p:ph type="body" sz="quarter" idx="3"/>
          </p:nvPr>
        </p:nvSpPr>
        <p:spPr>
          <a:xfrm>
            <a:off x="6529039" y="1454084"/>
            <a:ext cx="5183188" cy="495369"/>
          </a:xfrm>
        </p:spPr>
        <p:txBody>
          <a:bodyPr/>
          <a:lstStyle/>
          <a:p>
            <a:r>
              <a:rPr lang="en-US" dirty="0"/>
              <a:t>NENA Fields</a:t>
            </a:r>
            <a:r>
              <a:rPr lang="en-US" dirty="0">
                <a:sym typeface="Wingdings" panose="05000000000000000000" pitchFamily="2" charset="2"/>
              </a:rPr>
              <a:t> </a:t>
            </a:r>
            <a:r>
              <a:rPr lang="en-US" dirty="0"/>
              <a:t>PIDF-LO (</a:t>
            </a:r>
            <a:r>
              <a:rPr lang="en-US" dirty="0">
                <a:hlinkClick r:id="rId2"/>
              </a:rPr>
              <a:t>CLDXF</a:t>
            </a:r>
            <a:r>
              <a:rPr lang="en-US" dirty="0"/>
              <a:t>)</a:t>
            </a:r>
          </a:p>
        </p:txBody>
      </p:sp>
      <p:sp>
        <p:nvSpPr>
          <p:cNvPr id="5" name="Content Placeholder 4">
            <a:extLst>
              <a:ext uri="{FF2B5EF4-FFF2-40B4-BE49-F238E27FC236}">
                <a16:creationId xmlns:a16="http://schemas.microsoft.com/office/drawing/2014/main" id="{BD6A1034-A572-C3D5-92C6-2D1ED835470D}"/>
              </a:ext>
            </a:extLst>
          </p:cNvPr>
          <p:cNvSpPr>
            <a:spLocks noGrp="1"/>
          </p:cNvSpPr>
          <p:nvPr>
            <p:ph sz="quarter" idx="4"/>
          </p:nvPr>
        </p:nvSpPr>
        <p:spPr>
          <a:xfrm>
            <a:off x="6529039" y="1949454"/>
            <a:ext cx="5183188" cy="3860439"/>
          </a:xfrm>
        </p:spPr>
        <p:txBody>
          <a:bodyPr>
            <a:normAutofit fontScale="92500" lnSpcReduction="20000"/>
          </a:bodyPr>
          <a:lstStyle/>
          <a:p>
            <a:pPr marL="0" indent="0">
              <a:buNone/>
            </a:pPr>
            <a:r>
              <a:rPr lang="en-US" sz="2000" dirty="0"/>
              <a:t>Address Number Prefix</a:t>
            </a:r>
          </a:p>
          <a:p>
            <a:pPr marL="0" indent="0">
              <a:buNone/>
            </a:pPr>
            <a:r>
              <a:rPr lang="en-US" sz="2000" dirty="0"/>
              <a:t>Address Number</a:t>
            </a:r>
          </a:p>
          <a:p>
            <a:pPr marL="0" indent="0">
              <a:buNone/>
            </a:pPr>
            <a:r>
              <a:rPr lang="en-US" sz="2000" dirty="0"/>
              <a:t>Address Number Suffix</a:t>
            </a:r>
          </a:p>
          <a:p>
            <a:pPr marL="0" indent="0">
              <a:buNone/>
            </a:pPr>
            <a:r>
              <a:rPr lang="en-US" sz="2000" dirty="0"/>
              <a:t>Street Name Pre Modifier</a:t>
            </a:r>
          </a:p>
          <a:p>
            <a:pPr marL="0" indent="0">
              <a:buNone/>
            </a:pPr>
            <a:r>
              <a:rPr lang="en-US" sz="2000" dirty="0"/>
              <a:t>Street Name Pre Directional</a:t>
            </a:r>
          </a:p>
          <a:p>
            <a:pPr marL="0" indent="0">
              <a:buNone/>
            </a:pPr>
            <a:r>
              <a:rPr lang="en-US" sz="2000" dirty="0"/>
              <a:t>Street Name Pre Type</a:t>
            </a:r>
          </a:p>
          <a:p>
            <a:pPr marL="0" indent="0">
              <a:buNone/>
            </a:pPr>
            <a:r>
              <a:rPr lang="en-US" sz="2000" dirty="0"/>
              <a:t>Street Name Pre Type Separator</a:t>
            </a:r>
          </a:p>
          <a:p>
            <a:pPr marL="0" indent="0">
              <a:buNone/>
            </a:pPr>
            <a:r>
              <a:rPr lang="en-US" sz="2000" dirty="0"/>
              <a:t>Street Name</a:t>
            </a:r>
          </a:p>
          <a:p>
            <a:pPr marL="0" indent="0">
              <a:buNone/>
            </a:pPr>
            <a:r>
              <a:rPr lang="en-US" sz="2000" dirty="0"/>
              <a:t>Street Name Post  Type</a:t>
            </a:r>
          </a:p>
          <a:p>
            <a:pPr marL="0" indent="0">
              <a:buNone/>
            </a:pPr>
            <a:r>
              <a:rPr lang="en-US" sz="2000" dirty="0"/>
              <a:t>Street Name Post Directional</a:t>
            </a:r>
          </a:p>
          <a:p>
            <a:pPr marL="0" indent="0">
              <a:buNone/>
            </a:pPr>
            <a:r>
              <a:rPr lang="en-US" sz="2000" dirty="0"/>
              <a:t>Street Name Post Modifier</a:t>
            </a:r>
          </a:p>
          <a:p>
            <a:pPr marL="0" indent="0">
              <a:buNone/>
            </a:pPr>
            <a:endParaRPr lang="en-US" sz="2000" dirty="0"/>
          </a:p>
        </p:txBody>
      </p:sp>
      <p:sp>
        <p:nvSpPr>
          <p:cNvPr id="6" name="Title 5">
            <a:extLst>
              <a:ext uri="{FF2B5EF4-FFF2-40B4-BE49-F238E27FC236}">
                <a16:creationId xmlns:a16="http://schemas.microsoft.com/office/drawing/2014/main" id="{8C9B10AC-9F05-D524-7366-81C4FF775418}"/>
              </a:ext>
            </a:extLst>
          </p:cNvPr>
          <p:cNvSpPr>
            <a:spLocks noGrp="1"/>
          </p:cNvSpPr>
          <p:nvPr>
            <p:ph type="title"/>
          </p:nvPr>
        </p:nvSpPr>
        <p:spPr/>
        <p:txBody>
          <a:bodyPr/>
          <a:lstStyle/>
          <a:p>
            <a:r>
              <a:rPr lang="en-US" dirty="0"/>
              <a:t>Legacy vs NENA Address Fields</a:t>
            </a:r>
          </a:p>
        </p:txBody>
      </p:sp>
      <p:sp>
        <p:nvSpPr>
          <p:cNvPr id="7" name="Slide Number Placeholder 6">
            <a:extLst>
              <a:ext uri="{FF2B5EF4-FFF2-40B4-BE49-F238E27FC236}">
                <a16:creationId xmlns:a16="http://schemas.microsoft.com/office/drawing/2014/main" id="{538A60EA-DEF5-93A3-7B5B-6C1C38FCE3FC}"/>
              </a:ext>
            </a:extLst>
          </p:cNvPr>
          <p:cNvSpPr>
            <a:spLocks noGrp="1"/>
          </p:cNvSpPr>
          <p:nvPr>
            <p:ph type="sldNum" sz="quarter" idx="10"/>
          </p:nvPr>
        </p:nvSpPr>
        <p:spPr/>
        <p:txBody>
          <a:bodyPr/>
          <a:lstStyle/>
          <a:p>
            <a:fld id="{EF6487BE-1B0B-A94E-B537-0E23AD988D4D}" type="slidenum">
              <a:rPr lang="en-US" smtClean="0"/>
              <a:pPr/>
              <a:t>15</a:t>
            </a:fld>
            <a:endParaRPr lang="en-US" dirty="0"/>
          </a:p>
        </p:txBody>
      </p:sp>
      <p:sp>
        <p:nvSpPr>
          <p:cNvPr id="8" name="TextBox 7">
            <a:extLst>
              <a:ext uri="{FF2B5EF4-FFF2-40B4-BE49-F238E27FC236}">
                <a16:creationId xmlns:a16="http://schemas.microsoft.com/office/drawing/2014/main" id="{147CE6A4-284E-01C6-A237-2F1161E80F6E}"/>
              </a:ext>
            </a:extLst>
          </p:cNvPr>
          <p:cNvSpPr txBox="1"/>
          <p:nvPr/>
        </p:nvSpPr>
        <p:spPr>
          <a:xfrm>
            <a:off x="691376" y="5809893"/>
            <a:ext cx="11126551" cy="369332"/>
          </a:xfrm>
          <a:prstGeom prst="rect">
            <a:avLst/>
          </a:prstGeom>
          <a:noFill/>
        </p:spPr>
        <p:txBody>
          <a:bodyPr wrap="square" rtlCol="0">
            <a:spAutoFit/>
          </a:bodyPr>
          <a:lstStyle/>
          <a:p>
            <a:r>
              <a:rPr lang="en-US" dirty="0"/>
              <a:t>Example: N ELMWOOD AVE </a:t>
            </a:r>
            <a:r>
              <a:rPr lang="en-US" dirty="0">
                <a:sym typeface="Wingdings" panose="05000000000000000000" pitchFamily="2" charset="2"/>
              </a:rPr>
              <a:t> North Elmwood Avenue</a:t>
            </a:r>
            <a:endParaRPr lang="en-US" dirty="0"/>
          </a:p>
        </p:txBody>
      </p:sp>
    </p:spTree>
    <p:extLst>
      <p:ext uri="{BB962C8B-B14F-4D97-AF65-F5344CB8AC3E}">
        <p14:creationId xmlns:p14="http://schemas.microsoft.com/office/powerpoint/2010/main" val="155355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A07806-42AF-0431-B3F4-D4279BA8D7A3}"/>
              </a:ext>
            </a:extLst>
          </p:cNvPr>
          <p:cNvSpPr>
            <a:spLocks noGrp="1"/>
          </p:cNvSpPr>
          <p:nvPr>
            <p:ph idx="1"/>
          </p:nvPr>
        </p:nvSpPr>
        <p:spPr/>
        <p:txBody>
          <a:bodyPr/>
          <a:lstStyle/>
          <a:p>
            <a:r>
              <a:rPr lang="en-US" dirty="0"/>
              <a:t>Emergency tax funds to support data development (scoped to 9-1-1 call handling)</a:t>
            </a:r>
          </a:p>
          <a:p>
            <a:r>
              <a:rPr lang="en-US" dirty="0"/>
              <a:t>Small number of Counties, PSAPs, and 911 data providers</a:t>
            </a:r>
          </a:p>
          <a:p>
            <a:r>
              <a:rPr lang="en-US" dirty="0"/>
              <a:t>An almost complete set of address data </a:t>
            </a:r>
          </a:p>
          <a:p>
            <a:r>
              <a:rPr lang="en-US" dirty="0"/>
              <a:t>NG9-1-1 development ahead of procurement/implementation </a:t>
            </a:r>
          </a:p>
          <a:p>
            <a:r>
              <a:rPr lang="en-US" dirty="0"/>
              <a:t>A singular 9-1-1 System and funding to procure enterprise 911(call-handling) mapping solutions available statewide</a:t>
            </a:r>
          </a:p>
          <a:p>
            <a:r>
              <a:rPr lang="en-US" dirty="0"/>
              <a:t>Many state address standards are built off the NENA Data Model Site  Structure Address Point Standard</a:t>
            </a:r>
          </a:p>
        </p:txBody>
      </p:sp>
      <p:sp>
        <p:nvSpPr>
          <p:cNvPr id="3" name="Title 2">
            <a:extLst>
              <a:ext uri="{FF2B5EF4-FFF2-40B4-BE49-F238E27FC236}">
                <a16:creationId xmlns:a16="http://schemas.microsoft.com/office/drawing/2014/main" id="{9AD18151-DCF1-58E9-CCA7-42C27E09ADB9}"/>
              </a:ext>
            </a:extLst>
          </p:cNvPr>
          <p:cNvSpPr>
            <a:spLocks noGrp="1"/>
          </p:cNvSpPr>
          <p:nvPr>
            <p:ph type="title"/>
          </p:nvPr>
        </p:nvSpPr>
        <p:spPr/>
        <p:txBody>
          <a:bodyPr/>
          <a:lstStyle/>
          <a:p>
            <a:r>
              <a:rPr lang="en-US" dirty="0"/>
              <a:t>Considerations for Oregon</a:t>
            </a:r>
          </a:p>
        </p:txBody>
      </p:sp>
      <p:sp>
        <p:nvSpPr>
          <p:cNvPr id="4" name="Slide Number Placeholder 3">
            <a:extLst>
              <a:ext uri="{FF2B5EF4-FFF2-40B4-BE49-F238E27FC236}">
                <a16:creationId xmlns:a16="http://schemas.microsoft.com/office/drawing/2014/main" id="{D53D2B1E-F2F9-F784-2BCA-EC6D7DB857D6}"/>
              </a:ext>
            </a:extLst>
          </p:cNvPr>
          <p:cNvSpPr>
            <a:spLocks noGrp="1"/>
          </p:cNvSpPr>
          <p:nvPr>
            <p:ph type="sldNum" sz="quarter" idx="10"/>
          </p:nvPr>
        </p:nvSpPr>
        <p:spPr/>
        <p:txBody>
          <a:bodyPr/>
          <a:lstStyle/>
          <a:p>
            <a:fld id="{EF6487BE-1B0B-A94E-B537-0E23AD988D4D}" type="slidenum">
              <a:rPr lang="en-US" smtClean="0"/>
              <a:pPr/>
              <a:t>16</a:t>
            </a:fld>
            <a:endParaRPr lang="en-US" dirty="0"/>
          </a:p>
        </p:txBody>
      </p:sp>
    </p:spTree>
    <p:extLst>
      <p:ext uri="{BB962C8B-B14F-4D97-AF65-F5344CB8AC3E}">
        <p14:creationId xmlns:p14="http://schemas.microsoft.com/office/powerpoint/2010/main" val="23866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3C1A51F-321B-7D23-C348-A87B0BF9EA06}"/>
              </a:ext>
            </a:extLst>
          </p:cNvPr>
          <p:cNvPicPr>
            <a:picLocks noGrp="1" noChangeAspect="1"/>
          </p:cNvPicPr>
          <p:nvPr>
            <p:ph idx="1"/>
          </p:nvPr>
        </p:nvPicPr>
        <p:blipFill>
          <a:blip r:embed="rId2"/>
          <a:stretch>
            <a:fillRect/>
          </a:stretch>
        </p:blipFill>
        <p:spPr>
          <a:xfrm>
            <a:off x="0" y="70543"/>
            <a:ext cx="12192000" cy="6860786"/>
          </a:xfrm>
        </p:spPr>
      </p:pic>
      <p:sp>
        <p:nvSpPr>
          <p:cNvPr id="4" name="Slide Number Placeholder 3">
            <a:extLst>
              <a:ext uri="{FF2B5EF4-FFF2-40B4-BE49-F238E27FC236}">
                <a16:creationId xmlns:a16="http://schemas.microsoft.com/office/drawing/2014/main" id="{1A6FE7C2-4BDC-5BE5-A506-71F7C1CBE3D4}"/>
              </a:ext>
            </a:extLst>
          </p:cNvPr>
          <p:cNvSpPr>
            <a:spLocks noGrp="1"/>
          </p:cNvSpPr>
          <p:nvPr>
            <p:ph type="sldNum" sz="quarter" idx="10"/>
          </p:nvPr>
        </p:nvSpPr>
        <p:spPr/>
        <p:txBody>
          <a:bodyPr/>
          <a:lstStyle/>
          <a:p>
            <a:fld id="{EF6487BE-1B0B-A94E-B537-0E23AD988D4D}" type="slidenum">
              <a:rPr lang="en-US" smtClean="0"/>
              <a:pPr/>
              <a:t>17</a:t>
            </a:fld>
            <a:endParaRPr lang="en-US" dirty="0"/>
          </a:p>
        </p:txBody>
      </p:sp>
    </p:spTree>
    <p:extLst>
      <p:ext uri="{BB962C8B-B14F-4D97-AF65-F5344CB8AC3E}">
        <p14:creationId xmlns:p14="http://schemas.microsoft.com/office/powerpoint/2010/main" val="23100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6A869-4DCF-83FB-8753-C3657D794CC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AF48145-8536-5C64-A4D7-3722AF487DB7}"/>
              </a:ext>
            </a:extLst>
          </p:cNvPr>
          <p:cNvSpPr>
            <a:spLocks noGrp="1"/>
          </p:cNvSpPr>
          <p:nvPr>
            <p:ph type="title"/>
          </p:nvPr>
        </p:nvSpPr>
        <p:spPr/>
        <p:txBody>
          <a:bodyPr/>
          <a:lstStyle/>
          <a:p>
            <a:r>
              <a:rPr lang="en-US" dirty="0"/>
              <a:t>Where We Are Today…</a:t>
            </a:r>
          </a:p>
        </p:txBody>
      </p:sp>
      <p:sp>
        <p:nvSpPr>
          <p:cNvPr id="7" name="Slide Number Placeholder 6">
            <a:extLst>
              <a:ext uri="{FF2B5EF4-FFF2-40B4-BE49-F238E27FC236}">
                <a16:creationId xmlns:a16="http://schemas.microsoft.com/office/drawing/2014/main" id="{13A8B20A-CCB6-E79C-9889-D4556D74C5B5}"/>
              </a:ext>
            </a:extLst>
          </p:cNvPr>
          <p:cNvSpPr>
            <a:spLocks noGrp="1"/>
          </p:cNvSpPr>
          <p:nvPr>
            <p:ph type="sldNum" sz="quarter" idx="10"/>
          </p:nvPr>
        </p:nvSpPr>
        <p:spPr/>
        <p:txBody>
          <a:bodyPr/>
          <a:lstStyle/>
          <a:p>
            <a:fld id="{EF6487BE-1B0B-A94E-B537-0E23AD988D4D}" type="slidenum">
              <a:rPr lang="en-US" smtClean="0"/>
              <a:pPr/>
              <a:t>18</a:t>
            </a:fld>
            <a:endParaRPr lang="en-US" dirty="0"/>
          </a:p>
        </p:txBody>
      </p:sp>
      <p:pic>
        <p:nvPicPr>
          <p:cNvPr id="3" name="Picture 2" descr="A diagram of a roadmap&#10;&#10;Description automatically generated">
            <a:extLst>
              <a:ext uri="{FF2B5EF4-FFF2-40B4-BE49-F238E27FC236}">
                <a16:creationId xmlns:a16="http://schemas.microsoft.com/office/drawing/2014/main" id="{69D0E9F7-83E8-578E-4DB0-0F453C01D123}"/>
              </a:ext>
            </a:extLst>
          </p:cNvPr>
          <p:cNvPicPr>
            <a:picLocks noChangeAspect="1"/>
          </p:cNvPicPr>
          <p:nvPr/>
        </p:nvPicPr>
        <p:blipFill>
          <a:blip r:embed="rId2"/>
          <a:stretch>
            <a:fillRect/>
          </a:stretch>
        </p:blipFill>
        <p:spPr>
          <a:xfrm>
            <a:off x="0" y="1224390"/>
            <a:ext cx="12192000" cy="5633610"/>
          </a:xfrm>
          <a:prstGeom prst="rect">
            <a:avLst/>
          </a:prstGeom>
        </p:spPr>
      </p:pic>
    </p:spTree>
    <p:extLst>
      <p:ext uri="{BB962C8B-B14F-4D97-AF65-F5344CB8AC3E}">
        <p14:creationId xmlns:p14="http://schemas.microsoft.com/office/powerpoint/2010/main" val="59348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1D37B-176A-8B13-6CA1-4FAF09A732CD}"/>
              </a:ext>
            </a:extLst>
          </p:cNvPr>
          <p:cNvSpPr>
            <a:spLocks noGrp="1"/>
          </p:cNvSpPr>
          <p:nvPr>
            <p:ph type="body" idx="1"/>
          </p:nvPr>
        </p:nvSpPr>
        <p:spPr>
          <a:xfrm>
            <a:off x="839788" y="1949453"/>
            <a:ext cx="5898845" cy="666462"/>
          </a:xfrm>
        </p:spPr>
        <p:txBody>
          <a:bodyPr/>
          <a:lstStyle/>
          <a:p>
            <a:r>
              <a:rPr lang="en-US" dirty="0"/>
              <a:t>Alex Petzold, 9-1-1 GIS Coordinator</a:t>
            </a:r>
          </a:p>
        </p:txBody>
      </p:sp>
      <p:sp>
        <p:nvSpPr>
          <p:cNvPr id="3" name="Content Placeholder 2">
            <a:extLst>
              <a:ext uri="{FF2B5EF4-FFF2-40B4-BE49-F238E27FC236}">
                <a16:creationId xmlns:a16="http://schemas.microsoft.com/office/drawing/2014/main" id="{88526BE0-5C62-90CC-DA4E-6C202C51FBD4}"/>
              </a:ext>
            </a:extLst>
          </p:cNvPr>
          <p:cNvSpPr>
            <a:spLocks noGrp="1"/>
          </p:cNvSpPr>
          <p:nvPr>
            <p:ph sz="half" idx="2"/>
          </p:nvPr>
        </p:nvSpPr>
        <p:spPr>
          <a:xfrm>
            <a:off x="839788" y="2689509"/>
            <a:ext cx="6606041" cy="3601897"/>
          </a:xfrm>
        </p:spPr>
        <p:txBody>
          <a:bodyPr>
            <a:normAutofit/>
          </a:bodyPr>
          <a:lstStyle/>
          <a:p>
            <a:pPr marL="0" indent="0">
              <a:lnSpc>
                <a:spcPct val="100000"/>
              </a:lnSpc>
              <a:buNone/>
            </a:pPr>
            <a:r>
              <a:rPr lang="en-US" sz="2000" dirty="0"/>
              <a:t>Email:</a:t>
            </a:r>
          </a:p>
          <a:p>
            <a:pPr marL="0" indent="0">
              <a:lnSpc>
                <a:spcPct val="100000"/>
              </a:lnSpc>
              <a:buNone/>
            </a:pPr>
            <a:r>
              <a:rPr lang="en-US" sz="2000" dirty="0">
                <a:hlinkClick r:id="rId3"/>
              </a:rPr>
              <a:t>Alex.Petzold@oem.Oregon.gov</a:t>
            </a:r>
            <a:endParaRPr lang="en-US" sz="2000" dirty="0"/>
          </a:p>
          <a:p>
            <a:pPr marL="0" indent="0">
              <a:buNone/>
            </a:pPr>
            <a:endParaRPr lang="en-US" sz="2000" dirty="0"/>
          </a:p>
          <a:p>
            <a:pPr marL="0" indent="0">
              <a:buNone/>
            </a:pPr>
            <a:r>
              <a:rPr lang="en-US" sz="2000" dirty="0"/>
              <a:t>9-1-1 Program Website:</a:t>
            </a:r>
          </a:p>
          <a:p>
            <a:pPr marL="0" indent="0">
              <a:buNone/>
            </a:pPr>
            <a:r>
              <a:rPr lang="en-US" sz="2000" dirty="0">
                <a:hlinkClick r:id="rId4"/>
              </a:rPr>
              <a:t>https://www.oregon.gov/oem/911/Pages/About-911.aspx</a:t>
            </a:r>
            <a:r>
              <a:rPr lang="en-US" sz="2000" dirty="0"/>
              <a:t> </a:t>
            </a:r>
          </a:p>
          <a:p>
            <a:pPr marL="0" indent="0">
              <a:buNone/>
            </a:pPr>
            <a:endParaRPr lang="en-US" sz="2000" dirty="0"/>
          </a:p>
          <a:p>
            <a:pPr marL="0" indent="0">
              <a:buNone/>
            </a:pPr>
            <a:r>
              <a:rPr lang="en-US" sz="2000" dirty="0"/>
              <a:t>NG9-1-1 Info Hub:</a:t>
            </a:r>
          </a:p>
          <a:p>
            <a:pPr marL="0" indent="0">
              <a:buNone/>
            </a:pPr>
            <a:r>
              <a:rPr lang="en-US" sz="2000" dirty="0">
                <a:hlinkClick r:id="rId5"/>
              </a:rPr>
              <a:t>https://or-ng911-geo.hub.arcgis.com/</a:t>
            </a:r>
            <a:r>
              <a:rPr lang="en-US" sz="2000" dirty="0"/>
              <a:t> </a:t>
            </a:r>
          </a:p>
        </p:txBody>
      </p:sp>
      <p:sp>
        <p:nvSpPr>
          <p:cNvPr id="7" name="Slide Number Placeholder 6">
            <a:extLst>
              <a:ext uri="{FF2B5EF4-FFF2-40B4-BE49-F238E27FC236}">
                <a16:creationId xmlns:a16="http://schemas.microsoft.com/office/drawing/2014/main" id="{49FB69F6-E1DB-3983-0202-1646FFE02C95}"/>
              </a:ext>
            </a:extLst>
          </p:cNvPr>
          <p:cNvSpPr>
            <a:spLocks noGrp="1"/>
          </p:cNvSpPr>
          <p:nvPr>
            <p:ph type="sldNum" sz="quarter" idx="10"/>
          </p:nvPr>
        </p:nvSpPr>
        <p:spPr/>
        <p:txBody>
          <a:bodyPr/>
          <a:lstStyle/>
          <a:p>
            <a:fld id="{EF6487BE-1B0B-A94E-B537-0E23AD988D4D}" type="slidenum">
              <a:rPr lang="en-US" smtClean="0"/>
              <a:pPr/>
              <a:t>19</a:t>
            </a:fld>
            <a:endParaRPr lang="en-US" dirty="0"/>
          </a:p>
        </p:txBody>
      </p:sp>
      <p:sp>
        <p:nvSpPr>
          <p:cNvPr id="5" name="Content Placeholder 4">
            <a:extLst>
              <a:ext uri="{FF2B5EF4-FFF2-40B4-BE49-F238E27FC236}">
                <a16:creationId xmlns:a16="http://schemas.microsoft.com/office/drawing/2014/main" id="{FCFB7A3F-3073-F33A-516C-A22B43D1E409}"/>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09849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4FD27E-B92B-64C8-E481-20B477846215}"/>
              </a:ext>
            </a:extLst>
          </p:cNvPr>
          <p:cNvSpPr>
            <a:spLocks noGrp="1"/>
          </p:cNvSpPr>
          <p:nvPr>
            <p:ph idx="1"/>
          </p:nvPr>
        </p:nvSpPr>
        <p:spPr/>
        <p:txBody>
          <a:bodyPr>
            <a:normAutofit/>
          </a:bodyPr>
          <a:lstStyle/>
          <a:p>
            <a:pPr marL="0" indent="0">
              <a:buNone/>
            </a:pPr>
            <a:r>
              <a:rPr lang="en-US" sz="2000" dirty="0"/>
              <a:t>Established by the 1981 Oregon Legislature, t</a:t>
            </a:r>
            <a:r>
              <a:rPr lang="en-US" sz="2000" b="0" i="0" dirty="0">
                <a:solidFill>
                  <a:srgbClr val="333333"/>
                </a:solidFill>
                <a:effectLst/>
              </a:rPr>
              <a:t>he program continually coordinates, administers and manages:</a:t>
            </a:r>
          </a:p>
          <a:p>
            <a:pPr algn="l">
              <a:buFont typeface="Arial" panose="020B0604020202020204" pitchFamily="34" charset="0"/>
              <a:buChar char="•"/>
            </a:pPr>
            <a:r>
              <a:rPr lang="en-US" sz="2000" b="0" i="0" dirty="0">
                <a:solidFill>
                  <a:srgbClr val="333333"/>
                </a:solidFill>
                <a:effectLst/>
              </a:rPr>
              <a:t>the network necessary to deliver 9-1-1 calls from the public to the correct PSAP</a:t>
            </a:r>
          </a:p>
          <a:p>
            <a:pPr algn="l">
              <a:buFont typeface="Arial" panose="020B0604020202020204" pitchFamily="34" charset="0"/>
              <a:buChar char="•"/>
            </a:pPr>
            <a:r>
              <a:rPr lang="en-US" sz="2000" b="0" i="0" dirty="0">
                <a:solidFill>
                  <a:srgbClr val="333333"/>
                </a:solidFill>
                <a:effectLst/>
              </a:rPr>
              <a:t>the equipment needed in a PSAP to process and answer 9-1-1 calls</a:t>
            </a:r>
          </a:p>
          <a:p>
            <a:pPr algn="l">
              <a:buFont typeface="Arial" panose="020B0604020202020204" pitchFamily="34" charset="0"/>
              <a:buChar char="•"/>
            </a:pPr>
            <a:r>
              <a:rPr lang="en-US" sz="2000" b="0" i="0" dirty="0">
                <a:solidFill>
                  <a:srgbClr val="333333"/>
                </a:solidFill>
                <a:effectLst/>
              </a:rPr>
              <a:t>the distribution of the state 9-1-1 Emergency Communications tax revenue</a:t>
            </a:r>
          </a:p>
          <a:p>
            <a:pPr algn="l">
              <a:buFont typeface="Arial" panose="020B0604020202020204" pitchFamily="34" charset="0"/>
              <a:buChar char="•"/>
            </a:pPr>
            <a:r>
              <a:rPr lang="en-US" sz="2000" b="0" i="0" dirty="0">
                <a:solidFill>
                  <a:srgbClr val="333333"/>
                </a:solidFill>
                <a:effectLst/>
              </a:rPr>
              <a:t>information and resources provided to the local 9-1-1 jurisdictions</a:t>
            </a:r>
          </a:p>
          <a:p>
            <a:pPr algn="l">
              <a:buFont typeface="Arial" panose="020B0604020202020204" pitchFamily="34" charset="0"/>
              <a:buChar char="•"/>
            </a:pPr>
            <a:r>
              <a:rPr lang="en-US" sz="2000" b="0" i="0" dirty="0">
                <a:solidFill>
                  <a:srgbClr val="333333"/>
                </a:solidFill>
                <a:effectLst/>
              </a:rPr>
              <a:t>information regarding technological advancements impacting the emergency communications system</a:t>
            </a:r>
          </a:p>
          <a:p>
            <a:pPr marL="0" indent="0">
              <a:buNone/>
            </a:pPr>
            <a:r>
              <a:rPr lang="en-US" sz="2000" dirty="0">
                <a:hlinkClick r:id="rId2"/>
              </a:rPr>
              <a:t>Oregon Revised Statute (ORS) 403</a:t>
            </a:r>
            <a:endParaRPr lang="en-US" sz="2000" dirty="0"/>
          </a:p>
          <a:p>
            <a:pPr marL="0" indent="0">
              <a:buNone/>
            </a:pPr>
            <a:r>
              <a:rPr lang="en-US" sz="2000" dirty="0">
                <a:hlinkClick r:id="rId3"/>
              </a:rPr>
              <a:t>Oregon Administrative Rules (OARs) 104, Division 80</a:t>
            </a:r>
            <a:endParaRPr lang="en-US" sz="2000" dirty="0"/>
          </a:p>
          <a:p>
            <a:pPr marL="0" indent="0">
              <a:buNone/>
            </a:pPr>
            <a:endParaRPr lang="en-US" sz="2000" dirty="0"/>
          </a:p>
        </p:txBody>
      </p:sp>
      <p:sp>
        <p:nvSpPr>
          <p:cNvPr id="3" name="Title 2">
            <a:extLst>
              <a:ext uri="{FF2B5EF4-FFF2-40B4-BE49-F238E27FC236}">
                <a16:creationId xmlns:a16="http://schemas.microsoft.com/office/drawing/2014/main" id="{08468441-CE48-D0B7-09E3-A28C17481C76}"/>
              </a:ext>
            </a:extLst>
          </p:cNvPr>
          <p:cNvSpPr>
            <a:spLocks noGrp="1"/>
          </p:cNvSpPr>
          <p:nvPr>
            <p:ph type="title"/>
          </p:nvPr>
        </p:nvSpPr>
        <p:spPr/>
        <p:txBody>
          <a:bodyPr/>
          <a:lstStyle/>
          <a:p>
            <a:r>
              <a:rPr lang="en-US" dirty="0"/>
              <a:t>The Role of the State 9-1-1 Program</a:t>
            </a:r>
          </a:p>
        </p:txBody>
      </p:sp>
      <p:sp>
        <p:nvSpPr>
          <p:cNvPr id="4" name="Slide Number Placeholder 3">
            <a:extLst>
              <a:ext uri="{FF2B5EF4-FFF2-40B4-BE49-F238E27FC236}">
                <a16:creationId xmlns:a16="http://schemas.microsoft.com/office/drawing/2014/main" id="{BA56F2D0-CC77-203F-5DC0-0FE6284530E3}"/>
              </a:ext>
            </a:extLst>
          </p:cNvPr>
          <p:cNvSpPr>
            <a:spLocks noGrp="1"/>
          </p:cNvSpPr>
          <p:nvPr>
            <p:ph type="sldNum" sz="quarter" idx="10"/>
          </p:nvPr>
        </p:nvSpPr>
        <p:spPr/>
        <p:txBody>
          <a:bodyPr/>
          <a:lstStyle/>
          <a:p>
            <a:fld id="{EF6487BE-1B0B-A94E-B537-0E23AD988D4D}" type="slidenum">
              <a:rPr lang="en-US" smtClean="0"/>
              <a:pPr/>
              <a:t>2</a:t>
            </a:fld>
            <a:endParaRPr lang="en-US" dirty="0"/>
          </a:p>
        </p:txBody>
      </p:sp>
    </p:spTree>
    <p:extLst>
      <p:ext uri="{BB962C8B-B14F-4D97-AF65-F5344CB8AC3E}">
        <p14:creationId xmlns:p14="http://schemas.microsoft.com/office/powerpoint/2010/main" val="6750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5343-178B-DBF2-39B6-D2AC7536B15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424926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F0308-3B3E-3127-BDC5-B6852F714235}"/>
              </a:ext>
            </a:extLst>
          </p:cNvPr>
          <p:cNvSpPr>
            <a:spLocks noGrp="1"/>
          </p:cNvSpPr>
          <p:nvPr>
            <p:ph idx="1"/>
          </p:nvPr>
        </p:nvSpPr>
        <p:spPr/>
        <p:txBody>
          <a:bodyPr>
            <a:normAutofit fontScale="62500" lnSpcReduction="20000"/>
          </a:bodyPr>
          <a:lstStyle/>
          <a:p>
            <a:pPr marL="0" indent="0">
              <a:buNone/>
            </a:pPr>
            <a:r>
              <a:rPr lang="en-US" dirty="0"/>
              <a:t>(5) The Department shall coordinate and oversee the implementation of 9-1-1 GIS in Oregon, which may include the following activities:</a:t>
            </a:r>
          </a:p>
          <a:p>
            <a:pPr marL="0" indent="0">
              <a:buNone/>
            </a:pPr>
            <a:r>
              <a:rPr lang="en-US" dirty="0"/>
              <a:t>(a) Identify and adopt technical standards and requirements;</a:t>
            </a:r>
          </a:p>
          <a:p>
            <a:pPr marL="0" indent="0">
              <a:buNone/>
            </a:pPr>
            <a:r>
              <a:rPr lang="en-US" dirty="0"/>
              <a:t>(b) Identify and establish procedures for 9-1-1 GIS data maintenance;</a:t>
            </a:r>
          </a:p>
          <a:p>
            <a:pPr marL="0" indent="0">
              <a:buNone/>
            </a:pPr>
            <a:r>
              <a:rPr lang="en-US" dirty="0"/>
              <a:t>(c) Identify and establish development of critical GIS data layers for use in current and future mapping systems and 9-1-1 functional elements; and</a:t>
            </a:r>
          </a:p>
          <a:p>
            <a:pPr marL="0" indent="0">
              <a:buNone/>
            </a:pPr>
            <a:r>
              <a:rPr lang="en-US" dirty="0"/>
              <a:t>(d) </a:t>
            </a:r>
            <a:r>
              <a:rPr lang="en-US" dirty="0">
                <a:highlight>
                  <a:srgbClr val="FFFF00"/>
                </a:highlight>
              </a:rPr>
              <a:t>Define and establish a standard GIS data model[2] to be used for the development, transfer, and storage of critical GIS data layers.</a:t>
            </a:r>
          </a:p>
          <a:p>
            <a:pPr marL="0" indent="0">
              <a:buNone/>
            </a:pPr>
            <a:endParaRPr lang="en-US" dirty="0"/>
          </a:p>
          <a:p>
            <a:pPr marL="0" indent="0">
              <a:buNone/>
            </a:pPr>
            <a:r>
              <a:rPr lang="en-US" dirty="0"/>
              <a:t>[Publications [1]: Publications referred to or incorporated by reference in this rule are available from the Department and are also available at https://www.oregon.gov/OEM/Documents/oregonali_aliaqor.pdf]</a:t>
            </a:r>
          </a:p>
          <a:p>
            <a:pPr marL="0" indent="0">
              <a:buNone/>
            </a:pPr>
            <a:r>
              <a:rPr lang="en-US" dirty="0"/>
              <a:t>[Publications [2]: Publications referred to or incorporated by reference in this rule are available from the Department and are also available at </a:t>
            </a:r>
            <a:r>
              <a:rPr lang="en-US" dirty="0">
                <a:highlight>
                  <a:srgbClr val="FFFF00"/>
                </a:highlight>
              </a:rPr>
              <a:t>https://cdn.ymaws.com/www.nena.org/resource/resmgr/standards/nena-sta-006_ng9-1-1_gis_dat.pdf</a:t>
            </a:r>
          </a:p>
        </p:txBody>
      </p:sp>
      <p:sp>
        <p:nvSpPr>
          <p:cNvPr id="3" name="Title 2">
            <a:extLst>
              <a:ext uri="{FF2B5EF4-FFF2-40B4-BE49-F238E27FC236}">
                <a16:creationId xmlns:a16="http://schemas.microsoft.com/office/drawing/2014/main" id="{C15D9424-9A10-F391-23A5-DBD3B151572B}"/>
              </a:ext>
            </a:extLst>
          </p:cNvPr>
          <p:cNvSpPr>
            <a:spLocks noGrp="1"/>
          </p:cNvSpPr>
          <p:nvPr>
            <p:ph type="title"/>
          </p:nvPr>
        </p:nvSpPr>
        <p:spPr/>
        <p:txBody>
          <a:bodyPr/>
          <a:lstStyle/>
          <a:p>
            <a:r>
              <a:rPr lang="en-US" sz="2800" dirty="0"/>
              <a:t>Oregon Administrative Rules (OARs) 104, Division 80</a:t>
            </a:r>
          </a:p>
        </p:txBody>
      </p:sp>
      <p:sp>
        <p:nvSpPr>
          <p:cNvPr id="4" name="Slide Number Placeholder 3">
            <a:extLst>
              <a:ext uri="{FF2B5EF4-FFF2-40B4-BE49-F238E27FC236}">
                <a16:creationId xmlns:a16="http://schemas.microsoft.com/office/drawing/2014/main" id="{8D27AC23-0218-0859-4E99-5BD0C30823B9}"/>
              </a:ext>
            </a:extLst>
          </p:cNvPr>
          <p:cNvSpPr>
            <a:spLocks noGrp="1"/>
          </p:cNvSpPr>
          <p:nvPr>
            <p:ph type="sldNum" sz="quarter" idx="10"/>
          </p:nvPr>
        </p:nvSpPr>
        <p:spPr/>
        <p:txBody>
          <a:bodyPr/>
          <a:lstStyle/>
          <a:p>
            <a:fld id="{EF6487BE-1B0B-A94E-B537-0E23AD988D4D}" type="slidenum">
              <a:rPr lang="en-US" smtClean="0"/>
              <a:pPr/>
              <a:t>3</a:t>
            </a:fld>
            <a:endParaRPr lang="en-US" dirty="0"/>
          </a:p>
        </p:txBody>
      </p:sp>
    </p:spTree>
    <p:extLst>
      <p:ext uri="{BB962C8B-B14F-4D97-AF65-F5344CB8AC3E}">
        <p14:creationId xmlns:p14="http://schemas.microsoft.com/office/powerpoint/2010/main" val="272678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DC5C-A362-3437-2ED1-EB26BD92A87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388EE-3698-486B-169C-79316527B212}"/>
              </a:ext>
            </a:extLst>
          </p:cNvPr>
          <p:cNvSpPr>
            <a:spLocks noGrp="1"/>
          </p:cNvSpPr>
          <p:nvPr>
            <p:ph idx="1"/>
          </p:nvPr>
        </p:nvSpPr>
        <p:spPr>
          <a:xfrm>
            <a:off x="838200" y="1908294"/>
            <a:ext cx="5882415" cy="4392175"/>
          </a:xfrm>
        </p:spPr>
        <p:txBody>
          <a:bodyPr>
            <a:normAutofit/>
          </a:bodyPr>
          <a:lstStyle/>
          <a:p>
            <a:r>
              <a:rPr lang="en-US" sz="2400" dirty="0"/>
              <a:t>Funding Model </a:t>
            </a:r>
          </a:p>
          <a:p>
            <a:pPr lvl="1"/>
            <a:r>
              <a:rPr lang="en-US" sz="1800" dirty="0"/>
              <a:t>Disbursement limit groupings based on population by county</a:t>
            </a:r>
          </a:p>
          <a:p>
            <a:pPr lvl="1"/>
            <a:r>
              <a:rPr lang="en-US" sz="1800" dirty="0"/>
              <a:t>Including multiple County/PSAP allowances</a:t>
            </a:r>
          </a:p>
          <a:p>
            <a:pPr lvl="1"/>
            <a:r>
              <a:rPr lang="en-US" sz="1800" dirty="0"/>
              <a:t>Reimbursement amounts determined by local rate applied to recorded hours</a:t>
            </a:r>
          </a:p>
          <a:p>
            <a:pPr lvl="1"/>
            <a:r>
              <a:rPr lang="en-US" sz="1800" dirty="0"/>
              <a:t>Special Project Funding subject to availability of subaccount funds</a:t>
            </a:r>
          </a:p>
          <a:p>
            <a:pPr lvl="1"/>
            <a:r>
              <a:rPr lang="en-US" sz="1800" dirty="0"/>
              <a:t>Jurisdiction Disbursement Agreement</a:t>
            </a:r>
          </a:p>
          <a:p>
            <a:r>
              <a:rPr lang="en-US" sz="2400" dirty="0"/>
              <a:t>Disbursement Process</a:t>
            </a:r>
          </a:p>
          <a:p>
            <a:pPr lvl="1"/>
            <a:r>
              <a:rPr lang="en-US" sz="1800" dirty="0"/>
              <a:t>Submission of GIS Data</a:t>
            </a:r>
          </a:p>
          <a:p>
            <a:pPr lvl="1"/>
            <a:r>
              <a:rPr lang="en-US" sz="1800" dirty="0"/>
              <a:t>Submission Work Summary</a:t>
            </a:r>
          </a:p>
        </p:txBody>
      </p:sp>
      <p:sp>
        <p:nvSpPr>
          <p:cNvPr id="3" name="Title 2">
            <a:extLst>
              <a:ext uri="{FF2B5EF4-FFF2-40B4-BE49-F238E27FC236}">
                <a16:creationId xmlns:a16="http://schemas.microsoft.com/office/drawing/2014/main" id="{C64B5D75-2F5E-34FD-C734-1225FA14BAFD}"/>
              </a:ext>
            </a:extLst>
          </p:cNvPr>
          <p:cNvSpPr>
            <a:spLocks noGrp="1"/>
          </p:cNvSpPr>
          <p:nvPr>
            <p:ph type="title"/>
          </p:nvPr>
        </p:nvSpPr>
        <p:spPr/>
        <p:txBody>
          <a:bodyPr/>
          <a:lstStyle/>
          <a:p>
            <a:r>
              <a:rPr lang="en-US" dirty="0"/>
              <a:t>The GIS/MSAG Funding Policy</a:t>
            </a:r>
          </a:p>
        </p:txBody>
      </p:sp>
      <p:sp>
        <p:nvSpPr>
          <p:cNvPr id="4" name="Slide Number Placeholder 3">
            <a:extLst>
              <a:ext uri="{FF2B5EF4-FFF2-40B4-BE49-F238E27FC236}">
                <a16:creationId xmlns:a16="http://schemas.microsoft.com/office/drawing/2014/main" id="{AE6413A9-DAFF-4C2A-85A7-5015DD756A4E}"/>
              </a:ext>
            </a:extLst>
          </p:cNvPr>
          <p:cNvSpPr>
            <a:spLocks noGrp="1"/>
          </p:cNvSpPr>
          <p:nvPr>
            <p:ph type="sldNum" sz="quarter" idx="10"/>
          </p:nvPr>
        </p:nvSpPr>
        <p:spPr/>
        <p:txBody>
          <a:bodyPr/>
          <a:lstStyle/>
          <a:p>
            <a:fld id="{EF6487BE-1B0B-A94E-B537-0E23AD988D4D}" type="slidenum">
              <a:rPr lang="en-US" smtClean="0"/>
              <a:pPr/>
              <a:t>4</a:t>
            </a:fld>
            <a:endParaRPr lang="en-US" dirty="0"/>
          </a:p>
        </p:txBody>
      </p:sp>
      <p:sp>
        <p:nvSpPr>
          <p:cNvPr id="5" name="Content Placeholder 1">
            <a:extLst>
              <a:ext uri="{FF2B5EF4-FFF2-40B4-BE49-F238E27FC236}">
                <a16:creationId xmlns:a16="http://schemas.microsoft.com/office/drawing/2014/main" id="{86F78786-1B4C-4A5D-C38F-4337DB247C20}"/>
              </a:ext>
            </a:extLst>
          </p:cNvPr>
          <p:cNvSpPr txBox="1">
            <a:spLocks/>
          </p:cNvSpPr>
          <p:nvPr/>
        </p:nvSpPr>
        <p:spPr>
          <a:xfrm>
            <a:off x="7004394" y="1908295"/>
            <a:ext cx="4501806" cy="4392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Allowable Use</a:t>
            </a:r>
          </a:p>
          <a:p>
            <a:pPr lvl="1"/>
            <a:r>
              <a:rPr lang="en-US" sz="1800" dirty="0"/>
              <a:t>MSAG Coordination and Updates</a:t>
            </a:r>
          </a:p>
          <a:p>
            <a:pPr lvl="1"/>
            <a:r>
              <a:rPr lang="en-US" sz="1800" dirty="0"/>
              <a:t>GIS Data Layer Development/Maintenance</a:t>
            </a:r>
          </a:p>
          <a:p>
            <a:pPr lvl="2"/>
            <a:r>
              <a:rPr lang="en-US" sz="1400" dirty="0"/>
              <a:t>Provisioning Boundary</a:t>
            </a:r>
          </a:p>
          <a:p>
            <a:pPr lvl="2"/>
            <a:r>
              <a:rPr lang="en-US" sz="1400" dirty="0"/>
              <a:t>Road Centerlines</a:t>
            </a:r>
          </a:p>
          <a:p>
            <a:pPr lvl="2"/>
            <a:r>
              <a:rPr lang="en-US" sz="1400" dirty="0"/>
              <a:t>Site/Structure Address Points</a:t>
            </a:r>
          </a:p>
          <a:p>
            <a:pPr lvl="2"/>
            <a:r>
              <a:rPr lang="en-US" sz="1400" dirty="0"/>
              <a:t>Service Boundaries: Primary Service (PSAP), Police, Fire, EMS</a:t>
            </a:r>
          </a:p>
          <a:p>
            <a:pPr lvl="1"/>
            <a:r>
              <a:rPr lang="en-US" sz="1600" dirty="0"/>
              <a:t>And other Approved Tasks and Expenditures</a:t>
            </a:r>
          </a:p>
        </p:txBody>
      </p:sp>
    </p:spTree>
    <p:extLst>
      <p:ext uri="{BB962C8B-B14F-4D97-AF65-F5344CB8AC3E}">
        <p14:creationId xmlns:p14="http://schemas.microsoft.com/office/powerpoint/2010/main" val="64384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5B68A-5A29-9D85-5193-C29D82A9C6D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E11B6F-7BBD-683F-9772-D08DCA2157C4}"/>
              </a:ext>
            </a:extLst>
          </p:cNvPr>
          <p:cNvSpPr>
            <a:spLocks noGrp="1"/>
          </p:cNvSpPr>
          <p:nvPr>
            <p:ph idx="1"/>
          </p:nvPr>
        </p:nvSpPr>
        <p:spPr>
          <a:xfrm>
            <a:off x="838200" y="1852415"/>
            <a:ext cx="3328401" cy="4392175"/>
          </a:xfrm>
        </p:spPr>
        <p:txBody>
          <a:bodyPr>
            <a:normAutofit/>
          </a:bodyPr>
          <a:lstStyle/>
          <a:p>
            <a:r>
              <a:rPr lang="en-US" sz="2000" dirty="0"/>
              <a:t>43 PSAPs across 36 Counties</a:t>
            </a:r>
          </a:p>
          <a:p>
            <a:r>
              <a:rPr lang="en-US" sz="2000" dirty="0"/>
              <a:t>15-18 9-1-1 Data Providers</a:t>
            </a:r>
          </a:p>
          <a:p>
            <a:r>
              <a:rPr lang="en-US" sz="2000" dirty="0"/>
              <a:t>28 Data Submissions Covering Oregon (with exception of Warm Springs)</a:t>
            </a:r>
          </a:p>
          <a:p>
            <a:r>
              <a:rPr lang="en-US" sz="2000" dirty="0" err="1"/>
              <a:t>GeoComm</a:t>
            </a:r>
            <a:r>
              <a:rPr lang="en-US" sz="2000" dirty="0"/>
              <a:t> Provides for PSAPs in 14 Counties</a:t>
            </a:r>
          </a:p>
          <a:p>
            <a:r>
              <a:rPr lang="en-US" sz="2000" dirty="0"/>
              <a:t>Remaining mix of PSAP personnel, local gov’t, and local vendors</a:t>
            </a:r>
          </a:p>
          <a:p>
            <a:r>
              <a:rPr lang="en-US" sz="2000" dirty="0">
                <a:hlinkClick r:id="rId2"/>
              </a:rPr>
              <a:t>Status Map</a:t>
            </a:r>
            <a:endParaRPr lang="en-US" sz="2000" dirty="0"/>
          </a:p>
        </p:txBody>
      </p:sp>
      <p:sp>
        <p:nvSpPr>
          <p:cNvPr id="3" name="Title 2">
            <a:extLst>
              <a:ext uri="{FF2B5EF4-FFF2-40B4-BE49-F238E27FC236}">
                <a16:creationId xmlns:a16="http://schemas.microsoft.com/office/drawing/2014/main" id="{DB644F1C-EC41-05CA-6EEC-6D03EB2A6DB3}"/>
              </a:ext>
            </a:extLst>
          </p:cNvPr>
          <p:cNvSpPr>
            <a:spLocks noGrp="1"/>
          </p:cNvSpPr>
          <p:nvPr>
            <p:ph type="title"/>
          </p:nvPr>
        </p:nvSpPr>
        <p:spPr/>
        <p:txBody>
          <a:bodyPr/>
          <a:lstStyle/>
          <a:p>
            <a:r>
              <a:rPr lang="en-US" dirty="0"/>
              <a:t>9-1-1 GIS Landscape</a:t>
            </a:r>
          </a:p>
        </p:txBody>
      </p:sp>
      <p:sp>
        <p:nvSpPr>
          <p:cNvPr id="4" name="Slide Number Placeholder 3">
            <a:extLst>
              <a:ext uri="{FF2B5EF4-FFF2-40B4-BE49-F238E27FC236}">
                <a16:creationId xmlns:a16="http://schemas.microsoft.com/office/drawing/2014/main" id="{27A6630A-038E-A359-5C48-98832F098069}"/>
              </a:ext>
            </a:extLst>
          </p:cNvPr>
          <p:cNvSpPr>
            <a:spLocks noGrp="1"/>
          </p:cNvSpPr>
          <p:nvPr>
            <p:ph type="sldNum" sz="quarter" idx="10"/>
          </p:nvPr>
        </p:nvSpPr>
        <p:spPr/>
        <p:txBody>
          <a:bodyPr/>
          <a:lstStyle/>
          <a:p>
            <a:fld id="{EF6487BE-1B0B-A94E-B537-0E23AD988D4D}" type="slidenum">
              <a:rPr lang="en-US" smtClean="0"/>
              <a:pPr/>
              <a:t>5</a:t>
            </a:fld>
            <a:endParaRPr lang="en-US" dirty="0"/>
          </a:p>
        </p:txBody>
      </p:sp>
      <p:pic>
        <p:nvPicPr>
          <p:cNvPr id="7" name="Picture 6">
            <a:extLst>
              <a:ext uri="{FF2B5EF4-FFF2-40B4-BE49-F238E27FC236}">
                <a16:creationId xmlns:a16="http://schemas.microsoft.com/office/drawing/2014/main" id="{A1D14B85-369C-A0D5-CA2C-CA7F70F18FA6}"/>
              </a:ext>
            </a:extLst>
          </p:cNvPr>
          <p:cNvPicPr>
            <a:picLocks noChangeAspect="1"/>
          </p:cNvPicPr>
          <p:nvPr/>
        </p:nvPicPr>
        <p:blipFill>
          <a:blip r:embed="rId3"/>
          <a:stretch>
            <a:fillRect/>
          </a:stretch>
        </p:blipFill>
        <p:spPr>
          <a:xfrm>
            <a:off x="4336998" y="878365"/>
            <a:ext cx="7808998" cy="5885042"/>
          </a:xfrm>
          <a:prstGeom prst="rect">
            <a:avLst/>
          </a:prstGeom>
        </p:spPr>
      </p:pic>
    </p:spTree>
    <p:extLst>
      <p:ext uri="{BB962C8B-B14F-4D97-AF65-F5344CB8AC3E}">
        <p14:creationId xmlns:p14="http://schemas.microsoft.com/office/powerpoint/2010/main" val="262927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9652-B77B-4777-D228-CFFDFC2DF6FD}"/>
              </a:ext>
            </a:extLst>
          </p:cNvPr>
          <p:cNvSpPr>
            <a:spLocks noGrp="1"/>
          </p:cNvSpPr>
          <p:nvPr>
            <p:ph type="title"/>
          </p:nvPr>
        </p:nvSpPr>
        <p:spPr/>
        <p:txBody>
          <a:bodyPr/>
          <a:lstStyle/>
          <a:p>
            <a:r>
              <a:rPr lang="en-US" dirty="0"/>
              <a:t>9-1-1 Databases: GIS &amp; ALI/MSAG</a:t>
            </a:r>
          </a:p>
        </p:txBody>
      </p:sp>
      <p:sp>
        <p:nvSpPr>
          <p:cNvPr id="3" name="Content Placeholder 2">
            <a:extLst>
              <a:ext uri="{FF2B5EF4-FFF2-40B4-BE49-F238E27FC236}">
                <a16:creationId xmlns:a16="http://schemas.microsoft.com/office/drawing/2014/main" id="{79F9D560-8A7E-9CFA-E297-F06DE527DC06}"/>
              </a:ext>
            </a:extLst>
          </p:cNvPr>
          <p:cNvSpPr>
            <a:spLocks noGrp="1"/>
          </p:cNvSpPr>
          <p:nvPr>
            <p:ph idx="1"/>
          </p:nvPr>
        </p:nvSpPr>
        <p:spPr>
          <a:xfrm>
            <a:off x="838200" y="1953496"/>
            <a:ext cx="10517188" cy="4591445"/>
          </a:xfrm>
        </p:spPr>
        <p:txBody>
          <a:bodyPr/>
          <a:lstStyle/>
          <a:p>
            <a:r>
              <a:rPr lang="en-US" dirty="0"/>
              <a:t>Master Street Address Guide (MSAG)</a:t>
            </a:r>
          </a:p>
          <a:p>
            <a:pPr lvl="1"/>
            <a:r>
              <a:rPr lang="en-US" dirty="0"/>
              <a:t>Updated Locally by MSAG Coordinators</a:t>
            </a:r>
          </a:p>
          <a:p>
            <a:pPr lvl="1"/>
            <a:r>
              <a:rPr lang="en-US" dirty="0"/>
              <a:t>Direction, Street, Low, High, Community, State, Parity, ESN</a:t>
            </a:r>
          </a:p>
          <a:p>
            <a:r>
              <a:rPr lang="en-US" dirty="0"/>
              <a:t>Automatic Location Identification (ALI)</a:t>
            </a:r>
          </a:p>
          <a:p>
            <a:pPr lvl="1"/>
            <a:r>
              <a:rPr lang="en-US" dirty="0"/>
              <a:t>Updated by wireline carriers</a:t>
            </a:r>
          </a:p>
          <a:p>
            <a:pPr lvl="1"/>
            <a:r>
              <a:rPr lang="en-US" dirty="0"/>
              <a:t>New records are created by tracking ESN from MSAG</a:t>
            </a:r>
          </a:p>
          <a:p>
            <a:r>
              <a:rPr lang="en-US" dirty="0"/>
              <a:t>9-1-1 GIS </a:t>
            </a:r>
          </a:p>
          <a:p>
            <a:pPr lvl="1"/>
            <a:r>
              <a:rPr lang="en-US" dirty="0"/>
              <a:t>Computer Aided Dispatch (CAD) specific data/schemas</a:t>
            </a:r>
          </a:p>
          <a:p>
            <a:pPr lvl="1"/>
            <a:r>
              <a:rPr lang="en-US" dirty="0"/>
              <a:t>Program funded mapping applications: </a:t>
            </a:r>
            <a:r>
              <a:rPr lang="en-US" dirty="0" err="1"/>
              <a:t>VestaMap</a:t>
            </a:r>
            <a:r>
              <a:rPr lang="en-US" dirty="0"/>
              <a:t>, Viper </a:t>
            </a:r>
          </a:p>
        </p:txBody>
      </p:sp>
      <p:sp>
        <p:nvSpPr>
          <p:cNvPr id="5" name="Slide Number Placeholder 4">
            <a:extLst>
              <a:ext uri="{FF2B5EF4-FFF2-40B4-BE49-F238E27FC236}">
                <a16:creationId xmlns:a16="http://schemas.microsoft.com/office/drawing/2014/main" id="{8E2FB822-3EB1-385D-060D-856EFD05E024}"/>
              </a:ext>
            </a:extLst>
          </p:cNvPr>
          <p:cNvSpPr>
            <a:spLocks noGrp="1"/>
          </p:cNvSpPr>
          <p:nvPr>
            <p:ph type="sldNum" sz="quarter" idx="11"/>
          </p:nvPr>
        </p:nvSpPr>
        <p:spPr/>
        <p:txBody>
          <a:bodyPr/>
          <a:lstStyle/>
          <a:p>
            <a:fld id="{EF6487BE-1B0B-A94E-B537-0E23AD988D4D}" type="slidenum">
              <a:rPr lang="en-US" smtClean="0"/>
              <a:pPr/>
              <a:t>6</a:t>
            </a:fld>
            <a:endParaRPr lang="en-US" dirty="0"/>
          </a:p>
        </p:txBody>
      </p:sp>
    </p:spTree>
    <p:extLst>
      <p:ext uri="{BB962C8B-B14F-4D97-AF65-F5344CB8AC3E}">
        <p14:creationId xmlns:p14="http://schemas.microsoft.com/office/powerpoint/2010/main" val="390904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6EDD2-C95B-BBB4-3E6E-7250BA49887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7B2447-B74E-9A0F-2A0B-FDBFEAD4DE2E}"/>
              </a:ext>
            </a:extLst>
          </p:cNvPr>
          <p:cNvSpPr>
            <a:spLocks noGrp="1"/>
          </p:cNvSpPr>
          <p:nvPr>
            <p:ph idx="1"/>
          </p:nvPr>
        </p:nvSpPr>
        <p:spPr/>
        <p:txBody>
          <a:bodyPr>
            <a:normAutofit lnSpcReduction="10000"/>
          </a:bodyPr>
          <a:lstStyle/>
          <a:p>
            <a:r>
              <a:rPr lang="en-US" sz="2000" dirty="0"/>
              <a:t>The establishment of Enhanced 911 (E911) services in the mid 1970s that included 911 selective routing, automatic location information (ALI) and automatic number identification (ANI).</a:t>
            </a:r>
          </a:p>
          <a:p>
            <a:r>
              <a:rPr lang="en-US" sz="2000" dirty="0"/>
              <a:t>When a landline service is installed, the wireline provider submits the customer record along with the automatic number identification (ANI)</a:t>
            </a:r>
          </a:p>
          <a:p>
            <a:r>
              <a:rPr lang="en-US" sz="2000" dirty="0"/>
              <a:t>The address is looked up in the MSAG, the ANI and ESN are added to the selective routing database (SRDB) and the customer record is added to the ALI </a:t>
            </a:r>
          </a:p>
          <a:p>
            <a:r>
              <a:rPr lang="en-US" sz="2000" dirty="0"/>
              <a:t>When a 9-1-1 call comes across the public telephone network, it gets switched from a Central Office to a dedicated selective router which queries the SRDB using the ANI to find the ESN</a:t>
            </a:r>
          </a:p>
          <a:p>
            <a:r>
              <a:rPr lang="en-US" sz="2000" dirty="0"/>
              <a:t>Voice and ANI are then routed to the proper PSAP</a:t>
            </a:r>
          </a:p>
          <a:p>
            <a:r>
              <a:rPr lang="en-US" sz="2000" dirty="0"/>
              <a:t>Another query is made from the PSAP’s equipment to the ALI database, again using the ANI as a search key</a:t>
            </a:r>
          </a:p>
          <a:p>
            <a:r>
              <a:rPr lang="en-US" sz="2000" dirty="0"/>
              <a:t>The associated ALI record is then returned to the PSAP where the location is displayed for the call taker</a:t>
            </a:r>
          </a:p>
        </p:txBody>
      </p:sp>
      <p:sp>
        <p:nvSpPr>
          <p:cNvPr id="3" name="Title 2">
            <a:extLst>
              <a:ext uri="{FF2B5EF4-FFF2-40B4-BE49-F238E27FC236}">
                <a16:creationId xmlns:a16="http://schemas.microsoft.com/office/drawing/2014/main" id="{4FD5C839-1BEF-64BA-44A0-82266AC7D526}"/>
              </a:ext>
            </a:extLst>
          </p:cNvPr>
          <p:cNvSpPr>
            <a:spLocks noGrp="1"/>
          </p:cNvSpPr>
          <p:nvPr>
            <p:ph type="title"/>
          </p:nvPr>
        </p:nvSpPr>
        <p:spPr/>
        <p:txBody>
          <a:bodyPr/>
          <a:lstStyle/>
          <a:p>
            <a:r>
              <a:rPr lang="en-US" dirty="0"/>
              <a:t>Enhanced 9-1-1: wireline routing</a:t>
            </a:r>
          </a:p>
        </p:txBody>
      </p:sp>
      <p:sp>
        <p:nvSpPr>
          <p:cNvPr id="4" name="Slide Number Placeholder 3">
            <a:extLst>
              <a:ext uri="{FF2B5EF4-FFF2-40B4-BE49-F238E27FC236}">
                <a16:creationId xmlns:a16="http://schemas.microsoft.com/office/drawing/2014/main" id="{72D02209-871D-3F2A-9DD3-7B83B9493301}"/>
              </a:ext>
            </a:extLst>
          </p:cNvPr>
          <p:cNvSpPr>
            <a:spLocks noGrp="1"/>
          </p:cNvSpPr>
          <p:nvPr>
            <p:ph type="sldNum" sz="quarter" idx="10"/>
          </p:nvPr>
        </p:nvSpPr>
        <p:spPr/>
        <p:txBody>
          <a:bodyPr/>
          <a:lstStyle/>
          <a:p>
            <a:fld id="{EF6487BE-1B0B-A94E-B537-0E23AD988D4D}" type="slidenum">
              <a:rPr lang="en-US" smtClean="0"/>
              <a:pPr/>
              <a:t>7</a:t>
            </a:fld>
            <a:endParaRPr lang="en-US" dirty="0"/>
          </a:p>
        </p:txBody>
      </p:sp>
    </p:spTree>
    <p:extLst>
      <p:ext uri="{BB962C8B-B14F-4D97-AF65-F5344CB8AC3E}">
        <p14:creationId xmlns:p14="http://schemas.microsoft.com/office/powerpoint/2010/main" val="254971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90FE-53E9-056B-F8FD-DC5289240A0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C4D920-6E3A-EB6A-51AD-CB92D34398F2}"/>
              </a:ext>
            </a:extLst>
          </p:cNvPr>
          <p:cNvSpPr>
            <a:spLocks noGrp="1"/>
          </p:cNvSpPr>
          <p:nvPr>
            <p:ph idx="1"/>
          </p:nvPr>
        </p:nvSpPr>
        <p:spPr/>
        <p:txBody>
          <a:bodyPr>
            <a:normAutofit/>
          </a:bodyPr>
          <a:lstStyle/>
          <a:p>
            <a:r>
              <a:rPr lang="en-US" sz="2000" dirty="0"/>
              <a:t>In the 90’s, E9-1-1 faced the challenge of routing emergency calls made from wireless phones with no fixed service location </a:t>
            </a:r>
          </a:p>
          <a:p>
            <a:r>
              <a:rPr lang="en-US" sz="2000" dirty="0"/>
              <a:t>The Federal Communications </a:t>
            </a:r>
            <a:r>
              <a:rPr lang="en-US" sz="2000" dirty="0" err="1"/>
              <a:t>Commision</a:t>
            </a:r>
            <a:r>
              <a:rPr lang="en-US" sz="2000" dirty="0"/>
              <a:t> (FCC) mandated wireless carriers to provide location in two phases</a:t>
            </a:r>
          </a:p>
          <a:p>
            <a:r>
              <a:rPr lang="en-US" sz="2000" dirty="0"/>
              <a:t>Phase I required the delivery of 9-1-1 caller’s voice and originating cell site location to the most appropriate PSAP</a:t>
            </a:r>
          </a:p>
          <a:p>
            <a:r>
              <a:rPr lang="en-US" sz="2000" dirty="0"/>
              <a:t>Phase II required location of caller using device GPS or network-based location technology such as cell-tower triangulation</a:t>
            </a:r>
          </a:p>
          <a:p>
            <a:r>
              <a:rPr lang="en-US" sz="2000" dirty="0"/>
              <a:t>Incoming wireless 9-1-1 calls are received via cell towers by mobile switching centers (MSC)</a:t>
            </a:r>
          </a:p>
          <a:p>
            <a:r>
              <a:rPr lang="en-US" sz="2000" dirty="0"/>
              <a:t>The MSC automatically assigns a “pseudo ANI”</a:t>
            </a:r>
          </a:p>
          <a:p>
            <a:r>
              <a:rPr lang="en-US" sz="2000" dirty="0"/>
              <a:t>The selective router connects the call to a PSAP based on a cell tower’s location (Phase I)</a:t>
            </a:r>
          </a:p>
          <a:p>
            <a:r>
              <a:rPr lang="en-US" sz="2000" dirty="0"/>
              <a:t>The PSAP queries for caller location (Phase II) </a:t>
            </a:r>
          </a:p>
        </p:txBody>
      </p:sp>
      <p:sp>
        <p:nvSpPr>
          <p:cNvPr id="3" name="Title 2">
            <a:extLst>
              <a:ext uri="{FF2B5EF4-FFF2-40B4-BE49-F238E27FC236}">
                <a16:creationId xmlns:a16="http://schemas.microsoft.com/office/drawing/2014/main" id="{5B191F62-5527-2949-528C-868A316AB153}"/>
              </a:ext>
            </a:extLst>
          </p:cNvPr>
          <p:cNvSpPr>
            <a:spLocks noGrp="1"/>
          </p:cNvSpPr>
          <p:nvPr>
            <p:ph type="title"/>
          </p:nvPr>
        </p:nvSpPr>
        <p:spPr/>
        <p:txBody>
          <a:bodyPr/>
          <a:lstStyle/>
          <a:p>
            <a:r>
              <a:rPr lang="en-US" dirty="0"/>
              <a:t>Enhanced 9-1-1: wireless routing</a:t>
            </a:r>
          </a:p>
        </p:txBody>
      </p:sp>
      <p:sp>
        <p:nvSpPr>
          <p:cNvPr id="4" name="Slide Number Placeholder 3">
            <a:extLst>
              <a:ext uri="{FF2B5EF4-FFF2-40B4-BE49-F238E27FC236}">
                <a16:creationId xmlns:a16="http://schemas.microsoft.com/office/drawing/2014/main" id="{FF467E36-FAC0-B4EE-2706-818F49CBFFB3}"/>
              </a:ext>
            </a:extLst>
          </p:cNvPr>
          <p:cNvSpPr>
            <a:spLocks noGrp="1"/>
          </p:cNvSpPr>
          <p:nvPr>
            <p:ph type="sldNum" sz="quarter" idx="10"/>
          </p:nvPr>
        </p:nvSpPr>
        <p:spPr/>
        <p:txBody>
          <a:bodyPr/>
          <a:lstStyle/>
          <a:p>
            <a:fld id="{EF6487BE-1B0B-A94E-B537-0E23AD988D4D}" type="slidenum">
              <a:rPr lang="en-US" smtClean="0"/>
              <a:pPr/>
              <a:t>8</a:t>
            </a:fld>
            <a:endParaRPr lang="en-US" dirty="0"/>
          </a:p>
        </p:txBody>
      </p:sp>
    </p:spTree>
    <p:extLst>
      <p:ext uri="{BB962C8B-B14F-4D97-AF65-F5344CB8AC3E}">
        <p14:creationId xmlns:p14="http://schemas.microsoft.com/office/powerpoint/2010/main" val="239316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729BC-29CE-A971-3EF3-2284244D3A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1FD965-8C83-8F10-7EC7-72F02D902681}"/>
              </a:ext>
            </a:extLst>
          </p:cNvPr>
          <p:cNvSpPr>
            <a:spLocks noGrp="1"/>
          </p:cNvSpPr>
          <p:nvPr>
            <p:ph type="title"/>
          </p:nvPr>
        </p:nvSpPr>
        <p:spPr/>
        <p:txBody>
          <a:bodyPr/>
          <a:lstStyle/>
          <a:p>
            <a:r>
              <a:rPr lang="en-US" dirty="0"/>
              <a:t>Modernizing Oregon’s 9-1-1 System</a:t>
            </a:r>
          </a:p>
        </p:txBody>
      </p:sp>
      <p:sp>
        <p:nvSpPr>
          <p:cNvPr id="4" name="Slide Number Placeholder 3">
            <a:extLst>
              <a:ext uri="{FF2B5EF4-FFF2-40B4-BE49-F238E27FC236}">
                <a16:creationId xmlns:a16="http://schemas.microsoft.com/office/drawing/2014/main" id="{9E4F7524-4FAF-7490-0697-F35492F94E8F}"/>
              </a:ext>
            </a:extLst>
          </p:cNvPr>
          <p:cNvSpPr>
            <a:spLocks noGrp="1"/>
          </p:cNvSpPr>
          <p:nvPr>
            <p:ph type="sldNum" sz="quarter" idx="10"/>
          </p:nvPr>
        </p:nvSpPr>
        <p:spPr/>
        <p:txBody>
          <a:bodyPr/>
          <a:lstStyle/>
          <a:p>
            <a:fld id="{EF6487BE-1B0B-A94E-B537-0E23AD988D4D}" type="slidenum">
              <a:rPr lang="en-US" smtClean="0"/>
              <a:pPr/>
              <a:t>9</a:t>
            </a:fld>
            <a:endParaRPr lang="en-US" dirty="0"/>
          </a:p>
        </p:txBody>
      </p:sp>
      <p:pic>
        <p:nvPicPr>
          <p:cNvPr id="10" name="Picture 9">
            <a:extLst>
              <a:ext uri="{FF2B5EF4-FFF2-40B4-BE49-F238E27FC236}">
                <a16:creationId xmlns:a16="http://schemas.microsoft.com/office/drawing/2014/main" id="{489960D1-6AC1-935F-EEFD-4EE3B5BDDA77}"/>
              </a:ext>
            </a:extLst>
          </p:cNvPr>
          <p:cNvPicPr>
            <a:picLocks noChangeAspect="1"/>
          </p:cNvPicPr>
          <p:nvPr/>
        </p:nvPicPr>
        <p:blipFill>
          <a:blip r:embed="rId3">
            <a:alphaModFix/>
          </a:blip>
          <a:stretch>
            <a:fillRect/>
          </a:stretch>
        </p:blipFill>
        <p:spPr>
          <a:xfrm>
            <a:off x="0" y="1117101"/>
            <a:ext cx="12192000" cy="5740900"/>
          </a:xfrm>
          <a:prstGeom prst="rect">
            <a:avLst/>
          </a:prstGeom>
        </p:spPr>
      </p:pic>
    </p:spTree>
    <p:extLst>
      <p:ext uri="{BB962C8B-B14F-4D97-AF65-F5344CB8AC3E}">
        <p14:creationId xmlns:p14="http://schemas.microsoft.com/office/powerpoint/2010/main" val="2179127863"/>
      </p:ext>
    </p:extLst>
  </p:cSld>
  <p:clrMapOvr>
    <a:masterClrMapping/>
  </p:clrMapOvr>
</p:sld>
</file>

<file path=ppt/theme/theme1.xml><?xml version="1.0" encoding="utf-8"?>
<a:theme xmlns:a="http://schemas.openxmlformats.org/drawingml/2006/main" name="1-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M_PowerpointTemplate_1Wide" id="{91AC1837-0D29-9340-8D2F-7F32C6646905}" vid="{52C6758B-76A0-434D-9646-C8960378D664}"/>
    </a:ext>
  </a:extLst>
</a:theme>
</file>

<file path=ppt/theme/theme2.xml><?xml version="1.0" encoding="utf-8"?>
<a:theme xmlns:a="http://schemas.openxmlformats.org/drawingml/2006/main" name="2-Main Informatio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End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218B4E2E7BC5409F05469D2F4BA587" ma:contentTypeVersion="18" ma:contentTypeDescription="Create a new document." ma:contentTypeScope="" ma:versionID="bc7b846115023b43de94892e915f90fc">
  <xsd:schema xmlns:xsd="http://www.w3.org/2001/XMLSchema" xmlns:xs="http://www.w3.org/2001/XMLSchema" xmlns:p="http://schemas.microsoft.com/office/2006/metadata/properties" xmlns:ns2="b008de92-d7a9-404c-9536-8d2e7f578c44" xmlns:ns3="2905f4ce-92cd-4299-888e-6d1f66e5c792" targetNamespace="http://schemas.microsoft.com/office/2006/metadata/properties" ma:root="true" ma:fieldsID="811cfb1b04b1dcc0feb6e750ee6874d9" ns2:_="" ns3:_="">
    <xsd:import namespace="b008de92-d7a9-404c-9536-8d2e7f578c44"/>
    <xsd:import namespace="2905f4ce-92cd-4299-888e-6d1f66e5c79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SubCat" minOccurs="0"/>
                <xsd:element ref="ns2:Cat" minOccurs="0"/>
                <xsd:element ref="ns2:FileDescrip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08de92-d7a9-404c-9536-8d2e7f578c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bc13bb2-4050-4808-9050-3ebd68b2d7b0" ma:termSetId="09814cd3-568e-fe90-9814-8d621ff8fb84" ma:anchorId="fba54fb3-c3e1-fe81-a776-ca4b69148c4d" ma:open="true" ma:isKeyword="false">
      <xsd:complexType>
        <xsd:sequence>
          <xsd:element ref="pc:Terms" minOccurs="0" maxOccurs="1"/>
        </xsd:sequence>
      </xsd:complexType>
    </xsd:element>
    <xsd:element name="SubCat" ma:index="20" nillable="true" ma:displayName="SubCat" ma:format="Dropdown" ma:internalName="SubCat">
      <xsd:simpleType>
        <xsd:restriction base="dms:Choice">
          <xsd:enumeration value="911"/>
          <xsd:enumeration value="GRT"/>
          <xsd:enumeration value="CTS"/>
        </xsd:restriction>
      </xsd:simpleType>
    </xsd:element>
    <xsd:element name="Cat" ma:index="21" nillable="true" ma:displayName="Level" ma:format="Dropdown" ma:internalName="Cat">
      <xsd:simpleType>
        <xsd:restriction base="dms:Choice">
          <xsd:enumeration value="CRITICAL"/>
          <xsd:enumeration value="Info"/>
          <xsd:enumeration value="Warning"/>
        </xsd:restriction>
      </xsd:simpleType>
    </xsd:element>
    <xsd:element name="FileDescription" ma:index="22" nillable="true" ma:displayName="File Description" ma:description="(Specific model)" ma:format="Dropdown" ma:internalName="FileDescription">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5f4ce-92cd-4299-888e-6d1f66e5c79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01d82cb-40b6-49b5-91f3-151b48c4a815}" ma:internalName="TaxCatchAll" ma:showField="CatchAllData" ma:web="2905f4ce-92cd-4299-888e-6d1f66e5c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bCat xmlns="b008de92-d7a9-404c-9536-8d2e7f578c44" xsi:nil="true"/>
    <lcf76f155ced4ddcb4097134ff3c332f xmlns="b008de92-d7a9-404c-9536-8d2e7f578c44">
      <Terms xmlns="http://schemas.microsoft.com/office/infopath/2007/PartnerControls"/>
    </lcf76f155ced4ddcb4097134ff3c332f>
    <FileDescription xmlns="b008de92-d7a9-404c-9536-8d2e7f578c44" xsi:nil="true"/>
    <TaxCatchAll xmlns="2905f4ce-92cd-4299-888e-6d1f66e5c792" xsi:nil="true"/>
    <Cat xmlns="b008de92-d7a9-404c-9536-8d2e7f578c44" xsi:nil="true"/>
  </documentManagement>
</p:properties>
</file>

<file path=customXml/itemProps1.xml><?xml version="1.0" encoding="utf-8"?>
<ds:datastoreItem xmlns:ds="http://schemas.openxmlformats.org/officeDocument/2006/customXml" ds:itemID="{BA9C7773-FA91-4048-B83F-DF9004139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08de92-d7a9-404c-9536-8d2e7f578c44"/>
    <ds:schemaRef ds:uri="2905f4ce-92cd-4299-888e-6d1f66e5c7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0345CA-0E05-4572-A72D-B3FFAE12710E}">
  <ds:schemaRefs>
    <ds:schemaRef ds:uri="http://schemas.microsoft.com/sharepoint/v3/contenttype/forms"/>
  </ds:schemaRefs>
</ds:datastoreItem>
</file>

<file path=customXml/itemProps3.xml><?xml version="1.0" encoding="utf-8"?>
<ds:datastoreItem xmlns:ds="http://schemas.openxmlformats.org/officeDocument/2006/customXml" ds:itemID="{6A788303-66B5-4072-8D61-FFBB115BB5E6}">
  <ds:schemaRefs>
    <ds:schemaRef ds:uri="http://purl.org/dc/elements/1.1/"/>
    <ds:schemaRef ds:uri="http://purl.org/dc/terms/"/>
    <ds:schemaRef ds:uri="http://schemas.microsoft.com/office/2006/metadata/properties"/>
    <ds:schemaRef ds:uri="2905f4ce-92cd-4299-888e-6d1f66e5c792"/>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b008de92-d7a9-404c-9536-8d2e7f578c4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24621</TotalTime>
  <Words>1502</Words>
  <Application>Microsoft Office PowerPoint</Application>
  <PresentationFormat>Widescreen</PresentationFormat>
  <Paragraphs>158</Paragraphs>
  <Slides>20</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Metropolis</vt:lpstr>
      <vt:lpstr>Metropolis Medium</vt:lpstr>
      <vt:lpstr>Metropolis Semi Bold</vt:lpstr>
      <vt:lpstr>Wingdings</vt:lpstr>
      <vt:lpstr>1-Title Slide</vt:lpstr>
      <vt:lpstr>2-Main Information Slides</vt:lpstr>
      <vt:lpstr>3-Ending Slide</vt:lpstr>
      <vt:lpstr>The 9-1-1 Program &amp; GIS in Next Generation 9-1-1</vt:lpstr>
      <vt:lpstr>The Role of the State 9-1-1 Program</vt:lpstr>
      <vt:lpstr>Oregon Administrative Rules (OARs) 104, Division 80</vt:lpstr>
      <vt:lpstr>The GIS/MSAG Funding Policy</vt:lpstr>
      <vt:lpstr>9-1-1 GIS Landscape</vt:lpstr>
      <vt:lpstr>9-1-1 Databases: GIS &amp; ALI/MSAG</vt:lpstr>
      <vt:lpstr>Enhanced 9-1-1: wireline routing</vt:lpstr>
      <vt:lpstr>Enhanced 9-1-1: wireless routing</vt:lpstr>
      <vt:lpstr>Modernizing Oregon’s 9-1-1 System</vt:lpstr>
      <vt:lpstr>PowerPoint Presentation</vt:lpstr>
      <vt:lpstr>NG9-1-1: Location Validation Function (LVF)</vt:lpstr>
      <vt:lpstr>NG9-1-1: Emergency Call Routing Function (ECRF) </vt:lpstr>
      <vt:lpstr>NG9-1-1: NENA NG9-1-1 GIS Data Model</vt:lpstr>
      <vt:lpstr>NENA Site Structure Address Points</vt:lpstr>
      <vt:lpstr>Legacy vs NENA Address Fields</vt:lpstr>
      <vt:lpstr>Considerations for Oregon</vt:lpstr>
      <vt:lpstr>PowerPoint Presentation</vt:lpstr>
      <vt:lpstr>Where We Are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NGUYEN Traci T * OEM</dc:creator>
  <cp:lastModifiedBy>PETZOLD Alex * OEM</cp:lastModifiedBy>
  <cp:revision>45</cp:revision>
  <dcterms:created xsi:type="dcterms:W3CDTF">2022-06-29T19:23:12Z</dcterms:created>
  <dcterms:modified xsi:type="dcterms:W3CDTF">2024-08-20T18:15:34Z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0x010100A7218B4E2E7BC5409F05469D2F4BA587</vt:lpwstr>
  </property>
  <property fmtid="{D5CDD505-2E9C-101B-9397-08002B2CF9AE}" pid="3" name="MSIP_Label_09b73270-2993-4076-be47-9c78f42a1e84_Enabled">
    <vt:lpwstr>true</vt:lpwstr>
  </property>
  <property fmtid="{D5CDD505-2E9C-101B-9397-08002B2CF9AE}" pid="4" name="MSIP_Label_09b73270-2993-4076-be47-9c78f42a1e84_SetDate">
    <vt:lpwstr>2024-01-18T22:11:02Z</vt:lpwstr>
  </property>
  <property fmtid="{D5CDD505-2E9C-101B-9397-08002B2CF9AE}" pid="5" name="MSIP_Label_09b73270-2993-4076-be47-9c78f42a1e84_Method">
    <vt:lpwstr>Privileged</vt:lpwstr>
  </property>
  <property fmtid="{D5CDD505-2E9C-101B-9397-08002B2CF9AE}" pid="6" name="MSIP_Label_09b73270-2993-4076-be47-9c78f42a1e84_Name">
    <vt:lpwstr>Level 1 - Published (Items)</vt:lpwstr>
  </property>
  <property fmtid="{D5CDD505-2E9C-101B-9397-08002B2CF9AE}" pid="7" name="MSIP_Label_09b73270-2993-4076-be47-9c78f42a1e84_SiteId">
    <vt:lpwstr>aa3f6932-fa7c-47b4-a0ce-a598cad161cf</vt:lpwstr>
  </property>
  <property fmtid="{D5CDD505-2E9C-101B-9397-08002B2CF9AE}" pid="8" name="MSIP_Label_09b73270-2993-4076-be47-9c78f42a1e84_ActionId">
    <vt:lpwstr>21335448-ff6c-4845-9825-b8b0941f4023</vt:lpwstr>
  </property>
  <property fmtid="{D5CDD505-2E9C-101B-9397-08002B2CF9AE}" pid="9" name="MSIP_Label_09b73270-2993-4076-be47-9c78f42a1e84_ContentBits">
    <vt:lpwstr>0</vt:lpwstr>
  </property>
  <property fmtid="{D5CDD505-2E9C-101B-9397-08002B2CF9AE}" pid="10" name="MediaServiceImageTags">
    <vt:lpwstr/>
  </property>
</Properties>
</file>