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5"/>
  </p:sldMasterIdLst>
  <p:notesMasterIdLst>
    <p:notesMasterId r:id="rId26"/>
  </p:notesMasterIdLst>
  <p:sldIdLst>
    <p:sldId id="256" r:id="rId6"/>
    <p:sldId id="258" r:id="rId7"/>
    <p:sldId id="271" r:id="rId8"/>
    <p:sldId id="270" r:id="rId9"/>
    <p:sldId id="272" r:id="rId10"/>
    <p:sldId id="261" r:id="rId11"/>
    <p:sldId id="259" r:id="rId12"/>
    <p:sldId id="262" r:id="rId13"/>
    <p:sldId id="266" r:id="rId14"/>
    <p:sldId id="267" r:id="rId15"/>
    <p:sldId id="263" r:id="rId16"/>
    <p:sldId id="274" r:id="rId17"/>
    <p:sldId id="264" r:id="rId18"/>
    <p:sldId id="260" r:id="rId19"/>
    <p:sldId id="276" r:id="rId20"/>
    <p:sldId id="257" r:id="rId21"/>
    <p:sldId id="268" r:id="rId22"/>
    <p:sldId id="269" r:id="rId23"/>
    <p:sldId id="275" r:id="rId24"/>
    <p:sldId id="265" r:id="rId2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 A. Trenga" initials="CAT" lastIdx="15" clrIdx="0"/>
  <p:cmAuthor id="2" name="Main Eric C" initials="MC" lastIdx="13" clrIdx="1">
    <p:extLst>
      <p:ext uri="{19B8F6BF-5375-455C-9EA6-DF929625EA0E}">
        <p15:presenceInfo xmlns:p15="http://schemas.microsoft.com/office/powerpoint/2012/main" userId="S::eric.c.main@dhsoha.state.or.us::4896cf81-8d3f-49f6-908e-19979c1de4ec" providerId="AD"/>
      </p:ext>
    </p:extLst>
  </p:cmAuthor>
  <p:cmAuthor id="3" name="Trenga Carol A" initials="TCA" lastIdx="5" clrIdx="2">
    <p:extLst>
      <p:ext uri="{19B8F6BF-5375-455C-9EA6-DF929625EA0E}">
        <p15:presenceInfo xmlns:p15="http://schemas.microsoft.com/office/powerpoint/2012/main" userId="S::CAROL.A.TRENGA@dhsoha.state.or.us::f4d3eada-4bda-471f-beb7-6c10e3d522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595"/>
    <a:srgbClr val="9141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82" autoAdjust="0"/>
    <p:restoredTop sz="84331" autoAdjust="0"/>
  </p:normalViewPr>
  <p:slideViewPr>
    <p:cSldViewPr snapToGrid="0">
      <p:cViewPr varScale="1">
        <p:scale>
          <a:sx n="96" d="100"/>
          <a:sy n="96" d="100"/>
        </p:scale>
        <p:origin x="202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3A2654-083C-431D-ACB9-65456D2DC9B3}" type="doc">
      <dgm:prSet loTypeId="urn:microsoft.com/office/officeart/2005/8/layout/chevronAccent+Icon" loCatId="process" qsTypeId="urn:microsoft.com/office/officeart/2005/8/quickstyle/simple1" qsCatId="simple" csTypeId="urn:microsoft.com/office/officeart/2005/8/colors/accent1_2" csCatId="accent1" phldr="1"/>
      <dgm:spPr/>
      <dgm:t>
        <a:bodyPr/>
        <a:lstStyle/>
        <a:p>
          <a:endParaRPr lang="en-US"/>
        </a:p>
      </dgm:t>
    </dgm:pt>
    <dgm:pt modelId="{631BECBB-E7DC-49A9-B19B-855B9A87C96B}" type="pres">
      <dgm:prSet presAssocID="{353A2654-083C-431D-ACB9-65456D2DC9B3}" presName="Name0" presStyleCnt="0">
        <dgm:presLayoutVars>
          <dgm:dir/>
          <dgm:resizeHandles val="exact"/>
        </dgm:presLayoutVars>
      </dgm:prSet>
      <dgm:spPr/>
    </dgm:pt>
  </dgm:ptLst>
  <dgm:cxnLst>
    <dgm:cxn modelId="{3220B111-9FB4-4F67-B9A6-ED6FDBA6AFA5}" type="presOf" srcId="{353A2654-083C-431D-ACB9-65456D2DC9B3}" destId="{631BECBB-E7DC-49A9-B19B-855B9A87C96B}" srcOrd="0"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DAB8C260-8220-42A6-BAA4-49E44BB4CD89}"/>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dirty="0"/>
          </a:p>
        </p:txBody>
      </p:sp>
      <p:sp>
        <p:nvSpPr>
          <p:cNvPr id="10243" name="Rectangle 3">
            <a:extLst>
              <a:ext uri="{FF2B5EF4-FFF2-40B4-BE49-F238E27FC236}">
                <a16:creationId xmlns:a16="http://schemas.microsoft.com/office/drawing/2014/main" id="{D753D286-34D4-484D-B153-1D868F620AEC}"/>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en-US" dirty="0"/>
          </a:p>
        </p:txBody>
      </p:sp>
      <p:sp>
        <p:nvSpPr>
          <p:cNvPr id="3076" name="Rectangle 4">
            <a:extLst>
              <a:ext uri="{FF2B5EF4-FFF2-40B4-BE49-F238E27FC236}">
                <a16:creationId xmlns:a16="http://schemas.microsoft.com/office/drawing/2014/main" id="{22AFD30E-1A02-46B9-9524-49CDF8F80F91}"/>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5" name="Rectangle 5">
            <a:extLst>
              <a:ext uri="{FF2B5EF4-FFF2-40B4-BE49-F238E27FC236}">
                <a16:creationId xmlns:a16="http://schemas.microsoft.com/office/drawing/2014/main" id="{6141C167-D1C5-4D09-98F6-3886BA76A851}"/>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0246" name="Rectangle 6">
            <a:extLst>
              <a:ext uri="{FF2B5EF4-FFF2-40B4-BE49-F238E27FC236}">
                <a16:creationId xmlns:a16="http://schemas.microsoft.com/office/drawing/2014/main" id="{3E527CB8-1064-4B79-A746-EBE2096AD963}"/>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dirty="0"/>
          </a:p>
        </p:txBody>
      </p:sp>
      <p:sp>
        <p:nvSpPr>
          <p:cNvPr id="10247" name="Rectangle 7">
            <a:extLst>
              <a:ext uri="{FF2B5EF4-FFF2-40B4-BE49-F238E27FC236}">
                <a16:creationId xmlns:a16="http://schemas.microsoft.com/office/drawing/2014/main" id="{A8AEB034-8497-49EE-BC2D-B0436B951FA8}"/>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209AD2C-75F6-4D64-B9BC-4C926BB11715}"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gcc02.safelinks.protection.outlook.com/?url=https%3A%2F%2Fwww-sfchronicle-com.cdn.ampproject.org%2Fc%2Fs%2Fwww.sfchronicle.com%2Fbayarea%2Famp%2FCalifornia-has-a-tool-to-fund-its-most-vulnerable-16643115.php&amp;data=04%7C01%7CERIC.C.MAIN%40dhsoha.state.or.us%7C3697a58df0bb42cf994c08d9b4542ad0%7C658e63e88d39499c8f4813adc9452f4c%7C0%7C0%7C637739095866527321%7CUnknown%7CTWFpbGZsb3d8eyJWIjoiMC4wLjAwMDAiLCJQIjoiV2luMzIiLCJBTiI6Ik1haWwiLCJXVCI6Mn0%3D%7C3000&amp;sdata=cDG6fA3abzyN6cSWDe2OLHCG%2Bp%2Bz3oX0ml8n%2FKcph4s%3D&amp;reserved=0"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empowerla.org/wp-content/uploads/2020/08/Sadler_HPI-Presentation-to-LA-NB-Commn-8-17-2020.pdf"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US" dirty="0"/>
              <a:t>Over the past few years state agencies have reached out to OHA staff for help with mapping disadvantaged communities.</a:t>
            </a:r>
          </a:p>
          <a:p>
            <a:pPr marL="171450" marR="0" lvl="0"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US" dirty="0"/>
              <a:t>Several State agencies like ODOT and DLCD are either currently using or are researching tools to target disadvantaged communities for transportation and land use investments. DEQ staff are researching tools to help with environmental mitigation. </a:t>
            </a:r>
          </a:p>
          <a:p>
            <a:pPr marL="171450" marR="0" lvl="0"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US" dirty="0"/>
              <a:t>We are exploring building an Oregon version of the HPI because it is a tool that uses a science-based approach to identify disadvantaged and resilient communities. </a:t>
            </a:r>
          </a:p>
          <a:p>
            <a:pPr marL="171450" marR="0" lvl="0"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US" dirty="0"/>
              <a:t>This presentation is not a demo of the California Healthy Places Index. Instead, we will look closely at the underlying methods used to develop the HPI. </a:t>
            </a:r>
          </a:p>
          <a:p>
            <a:pPr marL="171450" indent="-171450">
              <a:spcBef>
                <a:spcPts val="0"/>
              </a:spcBef>
              <a:spcAft>
                <a:spcPts val="0"/>
              </a:spcAft>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pPr>
              <a:defRPr/>
            </a:pPr>
            <a:fld id="{6209AD2C-75F6-4D64-B9BC-4C926BB11715}" type="slidenum">
              <a:rPr lang="en-US" altLang="en-US"/>
              <a:pPr>
                <a:defRPr/>
              </a:pPr>
              <a:t>1</a:t>
            </a:fld>
            <a:endParaRPr lang="en-US" altLang="en-US" dirty="0"/>
          </a:p>
        </p:txBody>
      </p:sp>
    </p:spTree>
    <p:extLst>
      <p:ext uri="{BB962C8B-B14F-4D97-AF65-F5344CB8AC3E}">
        <p14:creationId xmlns:p14="http://schemas.microsoft.com/office/powerpoint/2010/main" val="4122659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0425D8AD-EE31-4270-AB5C-C0629EFDB337}"/>
              </a:ext>
            </a:extLst>
          </p:cNvPr>
          <p:cNvSpPr>
            <a:spLocks noGrp="1" noRot="1" noChangeAspect="1" noChangeArrowheads="1" noTextEdit="1"/>
          </p:cNvSpPr>
          <p:nvPr>
            <p:ph type="sldImg"/>
          </p:nvPr>
        </p:nvSpPr>
        <p:spPr>
          <a:ln/>
        </p:spPr>
      </p:sp>
      <p:sp>
        <p:nvSpPr>
          <p:cNvPr id="8195" name="Notes Placeholder 2">
            <a:extLst>
              <a:ext uri="{FF2B5EF4-FFF2-40B4-BE49-F238E27FC236}">
                <a16:creationId xmlns:a16="http://schemas.microsoft.com/office/drawing/2014/main" id="{69495E38-99EE-4761-B6FC-5374F253C36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latin typeface="Times"/>
              <a:cs typeface="Times"/>
            </a:endParaRPr>
          </a:p>
        </p:txBody>
      </p:sp>
      <p:sp>
        <p:nvSpPr>
          <p:cNvPr id="8196" name="Slide Number Placeholder 3">
            <a:extLst>
              <a:ext uri="{FF2B5EF4-FFF2-40B4-BE49-F238E27FC236}">
                <a16:creationId xmlns:a16="http://schemas.microsoft.com/office/drawing/2014/main" id="{84856CC8-8C8B-4F37-8049-3684B5CDC4D1}"/>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1C06D804-25A9-4446-A669-8D1F196989FF}" type="slidenum">
              <a:rPr lang="en-US" altLang="en-US" sz="1200" smtClean="0"/>
              <a:pPr/>
              <a:t>10</a:t>
            </a:fld>
            <a:endParaRPr lang="en-US" altLang="en-US" sz="1200" dirty="0"/>
          </a:p>
        </p:txBody>
      </p:sp>
    </p:spTree>
    <p:extLst>
      <p:ext uri="{BB962C8B-B14F-4D97-AF65-F5344CB8AC3E}">
        <p14:creationId xmlns:p14="http://schemas.microsoft.com/office/powerpoint/2010/main" val="897563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889DC5C9-213C-456F-8186-11526624F738}"/>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0C618AB4-95D7-4DDC-8078-6ABDE7B154B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b="1"/>
              <a:t>Indicator </a:t>
            </a:r>
            <a:r>
              <a:rPr lang="en-US" b="1" dirty="0"/>
              <a:t>Standardization and Scaling </a:t>
            </a:r>
            <a:endParaRPr lang="en-US" dirty="0"/>
          </a:p>
          <a:p>
            <a:r>
              <a:rPr lang="en-US" dirty="0"/>
              <a:t>Each indicator was standardized by computing its Z-score, which is aligned so that higher values indicated greater advantage. This required "flipping" scores (multiplying by -1 or subtracting from 100%) for Clean Environment variables and severe housing cost burden indicators, which were framed in the negative direction: higher values indicate less advantage. </a:t>
            </a:r>
          </a:p>
          <a:p>
            <a:r>
              <a:rPr lang="en-US" dirty="0">
                <a:latin typeface="Times"/>
                <a:cs typeface="Times"/>
              </a:rPr>
              <a:t> </a:t>
            </a:r>
            <a:r>
              <a:rPr lang="en-US" b="1" dirty="0">
                <a:latin typeface="Times"/>
                <a:cs typeface="Times"/>
              </a:rPr>
              <a:t>Domain Weighting </a:t>
            </a:r>
            <a:endParaRPr lang="en-US" dirty="0"/>
          </a:p>
          <a:p>
            <a:r>
              <a:rPr lang="en-US" dirty="0"/>
              <a:t>Domain weights were empirically estimated using a weighted and constrained least squares regression model of the eight domain scores against LEB. </a:t>
            </a:r>
          </a:p>
          <a:p>
            <a:r>
              <a:rPr lang="en-US" dirty="0"/>
              <a:t>HPI = (w1 * 𝑍̅ Economic) + (w2 * 𝑍̅Education) + (w3 * 𝑍̅ HealthcareAccess) + (w4 * 𝑍̅Housing) + (w5 * 𝑍̅ Neighborhoods) + (w6 * 𝑍̅ Clean Environment) + (w7 * 𝑍̅ Social) + (w8  * 𝑍̅ Transportation)  </a:t>
            </a:r>
          </a:p>
          <a:p>
            <a:pPr marL="171450" indent="-171450">
              <a:buFont typeface="Arial"/>
              <a:buChar char="•"/>
            </a:pPr>
            <a:r>
              <a:rPr lang="en-US" dirty="0"/>
              <a:t>Domains are allotted more weight if they contribute more to the prediction of LEB. </a:t>
            </a:r>
          </a:p>
          <a:p>
            <a:r>
              <a:rPr lang="en-US" dirty="0">
                <a:latin typeface="Times"/>
                <a:cs typeface="Times"/>
              </a:rPr>
              <a:t>  </a:t>
            </a:r>
            <a:endParaRPr lang="en-US" dirty="0">
              <a:cs typeface="Times"/>
            </a:endParaRPr>
          </a:p>
          <a:p>
            <a:pPr marL="171450" indent="-171450">
              <a:buFont typeface="Arial"/>
              <a:buChar char="•"/>
            </a:pPr>
            <a:r>
              <a:rPr lang="en-US" dirty="0"/>
              <a:t>All Domains are guaranteed a minimum 5% weight. Because all domains and indicators were carefully chosen based on expert opinion and evidence for an association with health in the literature, the developers wanted to ensure that each domain retained a minimum weight. A minimum weight of 5% leaves 60% of the weighting to the modeling process (8 domains ´5% = 40% will be in the model based on this criteria).  </a:t>
            </a:r>
          </a:p>
          <a:p>
            <a:r>
              <a:rPr lang="en-US" dirty="0">
                <a:latin typeface="Times"/>
                <a:cs typeface="Times"/>
              </a:rPr>
              <a:t>  </a:t>
            </a:r>
            <a:endParaRPr lang="en-US" dirty="0">
              <a:cs typeface="Times"/>
            </a:endParaRPr>
          </a:p>
          <a:p>
            <a:pPr marL="171450" indent="-171450">
              <a:buFont typeface="Arial"/>
              <a:buChar char="•"/>
            </a:pPr>
            <a:r>
              <a:rPr lang="en-US" dirty="0"/>
              <a:t>If a modeled domain weight were much larger than expected based on expectations from the literature and prior experience with an index like this, the developers would consider instituting an upper bound with the advice and consent of the Steering Committee. (This contingency did not occur.) Missing data were excluded in the initial calculation of domain weights. For comparison in a subsequent sensitivity analysis, domain weights were also calculated using imputed values for missing data.</a:t>
            </a:r>
          </a:p>
          <a:p>
            <a:r>
              <a:rPr lang="en-US" dirty="0">
                <a:latin typeface="Times"/>
                <a:cs typeface="Times"/>
              </a:rPr>
              <a:t>  </a:t>
            </a:r>
            <a:endParaRPr lang="en-US" dirty="0">
              <a:cs typeface="Times"/>
            </a:endParaRPr>
          </a:p>
          <a:p>
            <a:pPr marL="2457450" lvl="5" indent="-171450">
              <a:buFont typeface="Arial"/>
              <a:buChar char="•"/>
            </a:pPr>
            <a:r>
              <a:rPr lang="en-US" dirty="0"/>
              <a:t>Multicollinearity was assessed for each of the domains by calculating a within-domain variance inflation factor (VIF) for each candidate indicator. </a:t>
            </a:r>
          </a:p>
          <a:p>
            <a:pPr marL="2457450" lvl="5" indent="-171450">
              <a:buFont typeface="Arial"/>
              <a:buChar char="•"/>
            </a:pPr>
            <a:r>
              <a:rPr lang="en-US" dirty="0"/>
              <a:t>A VIF of 4 or greater was used as a criterion for identifying excessive multi-collinearity among domain indicators </a:t>
            </a:r>
          </a:p>
          <a:p>
            <a:pPr marL="2457450" lvl="5" indent="-171450">
              <a:buFont typeface="Arial"/>
              <a:buChar char="•"/>
            </a:pPr>
            <a:r>
              <a:rPr lang="en-US" dirty="0"/>
              <a:t>The variance inflation factor provides an index that measures how much the variance (the square of the estimate's standard deviation) of an estimated regression coefficient is increased because of collinearity. </a:t>
            </a:r>
          </a:p>
          <a:p>
            <a:endParaRPr lang="en-US" u="sng" dirty="0">
              <a:cs typeface="Times"/>
            </a:endParaRPr>
          </a:p>
          <a:p>
            <a:endParaRPr lang="en-US" dirty="0">
              <a:cs typeface="Times"/>
            </a:endParaRPr>
          </a:p>
        </p:txBody>
      </p:sp>
      <p:sp>
        <p:nvSpPr>
          <p:cNvPr id="16388" name="Slide Number Placeholder 3">
            <a:extLst>
              <a:ext uri="{FF2B5EF4-FFF2-40B4-BE49-F238E27FC236}">
                <a16:creationId xmlns:a16="http://schemas.microsoft.com/office/drawing/2014/main" id="{EC93B9B5-B357-4D0B-8176-8377477E570A}"/>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D4AE24F1-A430-4D8A-AC3E-9DCCDCDBF041}" type="slidenum">
              <a:rPr lang="en-US" altLang="en-US" sz="1200" smtClean="0"/>
              <a:pPr/>
              <a:t>11</a:t>
            </a:fld>
            <a:endParaRPr lang="en-US" altLang="en-US" sz="12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a:cs typeface="Times"/>
              </a:rPr>
              <a:t> </a:t>
            </a:r>
            <a:r>
              <a:rPr lang="en-US" b="1" dirty="0">
                <a:latin typeface="Times"/>
                <a:cs typeface="Times"/>
              </a:rPr>
              <a:t>Domain Weighting </a:t>
            </a:r>
            <a:endParaRPr lang="en-US" dirty="0"/>
          </a:p>
          <a:p>
            <a:r>
              <a:rPr lang="en-US" dirty="0"/>
              <a:t>Domain weights were empirically estimated using a weighted and constrained least squares regression model of the eight domain scores against LEB. </a:t>
            </a:r>
          </a:p>
          <a:p>
            <a:r>
              <a:rPr lang="en-US" dirty="0"/>
              <a:t>HPI = (w1 * 𝑍̅ Economic) + (w2 * 𝑍̅Education) + (w3 * 𝑍̅ </a:t>
            </a:r>
            <a:r>
              <a:rPr lang="en-US" dirty="0" err="1"/>
              <a:t>HealthcareAccess</a:t>
            </a:r>
            <a:r>
              <a:rPr lang="en-US" dirty="0"/>
              <a:t>) + (w4 * 𝑍̅Housing) + (w5 * 𝑍̅ Neighborhoods) + (w6 * 𝑍̅ Clean Environment) + (w7 * 𝑍̅ Social) + (w8  * 𝑍̅ Transportation)  </a:t>
            </a:r>
          </a:p>
          <a:p>
            <a:endParaRPr lang="en-US" dirty="0"/>
          </a:p>
          <a:p>
            <a:pPr marL="171450" indent="-171450">
              <a:buFont typeface="Arial"/>
              <a:buChar char="•"/>
            </a:pPr>
            <a:r>
              <a:rPr lang="en-US" dirty="0"/>
              <a:t>Domains are allotted more weight if they contribute more to the prediction of LEB. </a:t>
            </a:r>
          </a:p>
          <a:p>
            <a:r>
              <a:rPr lang="en-US" dirty="0">
                <a:latin typeface="Times"/>
                <a:cs typeface="Times"/>
              </a:rPr>
              <a:t>  </a:t>
            </a:r>
            <a:endParaRPr lang="en-US" dirty="0">
              <a:cs typeface="Times"/>
            </a:endParaRPr>
          </a:p>
          <a:p>
            <a:endParaRPr lang="en-US" dirty="0"/>
          </a:p>
        </p:txBody>
      </p:sp>
      <p:sp>
        <p:nvSpPr>
          <p:cNvPr id="4" name="Slide Number Placeholder 3"/>
          <p:cNvSpPr>
            <a:spLocks noGrp="1"/>
          </p:cNvSpPr>
          <p:nvPr>
            <p:ph type="sldNum" sz="quarter" idx="5"/>
          </p:nvPr>
        </p:nvSpPr>
        <p:spPr/>
        <p:txBody>
          <a:bodyPr/>
          <a:lstStyle/>
          <a:p>
            <a:pPr>
              <a:defRPr/>
            </a:pPr>
            <a:fld id="{6209AD2C-75F6-4D64-B9BC-4C926BB11715}" type="slidenum">
              <a:rPr lang="en-US" altLang="en-US" smtClean="0"/>
              <a:pPr>
                <a:defRPr/>
              </a:pPr>
              <a:t>12</a:t>
            </a:fld>
            <a:endParaRPr lang="en-US" altLang="en-US" dirty="0"/>
          </a:p>
        </p:txBody>
      </p:sp>
    </p:spTree>
    <p:extLst>
      <p:ext uri="{BB962C8B-B14F-4D97-AF65-F5344CB8AC3E}">
        <p14:creationId xmlns:p14="http://schemas.microsoft.com/office/powerpoint/2010/main" val="29144529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E2D5CF75-8F80-40A0-ADBC-17CC48B65649}"/>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734F28C5-715C-4F84-8309-484ED4A5E4E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71450" indent="-171450">
              <a:buFont typeface="Arial"/>
              <a:buChar char="•"/>
            </a:pPr>
            <a:r>
              <a:rPr lang="en-US" dirty="0"/>
              <a:t>All Domains are guaranteed a minimum 5% weight. Because all domains and indicators were carefully chosen based on expert opinion and evidence for an association with health in the literature, the developers wanted to ensure that each domain retained a minimum weight. A minimum weight of 5% leaves 60% of the weighting to the modeling process (8 domains ´5% = 40% will be in the model based on this criteria).  </a:t>
            </a:r>
          </a:p>
          <a:p>
            <a:r>
              <a:rPr lang="en-US" dirty="0">
                <a:latin typeface="Times"/>
                <a:cs typeface="Times"/>
              </a:rPr>
              <a:t>  </a:t>
            </a:r>
            <a:endParaRPr lang="en-US" dirty="0">
              <a:cs typeface="Times"/>
            </a:endParaRPr>
          </a:p>
          <a:p>
            <a:pPr marL="171450" indent="-171450">
              <a:buFont typeface="Arial"/>
              <a:buChar char="•"/>
            </a:pPr>
            <a:r>
              <a:rPr lang="en-US" dirty="0"/>
              <a:t>If a modeled domain weight were much larger than expected based on expectations from the literature and prior experience with an index like this, the developers would consider instituting an upper bound with the advice and consent of the Steering Committee. (This contingency did not occur.) Missing data were excluded in the initial calculation of domain weights. For comparison in a subsequent sensitivity analysis, domain weights were also calculated using imputed values for missing data.</a:t>
            </a:r>
            <a:endParaRPr lang="en-US" altLang="en-US" dirty="0">
              <a:latin typeface="Times"/>
              <a:cs typeface="Times"/>
            </a:endParaRPr>
          </a:p>
          <a:p>
            <a:endParaRPr lang="en-US" altLang="en-US" dirty="0">
              <a:latin typeface="Times"/>
              <a:cs typeface="Times"/>
            </a:endParaRPr>
          </a:p>
          <a:p>
            <a:r>
              <a:rPr lang="en-US" altLang="en-US" dirty="0">
                <a:latin typeface="Times"/>
                <a:cs typeface="Times"/>
              </a:rPr>
              <a:t>The race/ethnicity version of HPI included a domain whose single indicator was the index of dissimilarity (IOD) referenced by the county percentage of Black residents.</a:t>
            </a:r>
            <a:endParaRPr lang="en-US" dirty="0"/>
          </a:p>
          <a:p>
            <a:r>
              <a:rPr lang="en-US" altLang="en-US" dirty="0">
                <a:latin typeface="Times"/>
                <a:cs typeface="Times"/>
              </a:rPr>
              <a:t>The race/ethnicity domain weight was 0.13 and other 8 domains experienced small reductions in their original weights. The HPI with race had a slightly higher correlation with LEB (r=0.58)</a:t>
            </a:r>
          </a:p>
          <a:p>
            <a:r>
              <a:rPr lang="en-US" altLang="en-US" dirty="0">
                <a:latin typeface="Times"/>
                <a:cs typeface="Times"/>
              </a:rPr>
              <a:t>and variance explained (R2 = 0.33) compared to version without race.</a:t>
            </a:r>
          </a:p>
          <a:p>
            <a:pPr eaLnBrk="1" hangingPunct="1"/>
            <a:endParaRPr lang="en-US" altLang="en-US" dirty="0"/>
          </a:p>
        </p:txBody>
      </p:sp>
      <p:sp>
        <p:nvSpPr>
          <p:cNvPr id="18436" name="Slide Number Placeholder 3">
            <a:extLst>
              <a:ext uri="{FF2B5EF4-FFF2-40B4-BE49-F238E27FC236}">
                <a16:creationId xmlns:a16="http://schemas.microsoft.com/office/drawing/2014/main" id="{E86AD059-094A-4B6B-BFC7-A5C5152B9E4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F3FF9CF0-54C6-4870-97E4-6757D2D0522F}" type="slidenum">
              <a:rPr lang="en-US" altLang="en-US" sz="1200" smtClean="0"/>
              <a:pPr/>
              <a:t>13</a:t>
            </a:fld>
            <a:endParaRPr lang="en-US" altLang="en-US" sz="12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D2BB46EF-6CA2-4473-BCD9-E9B615AABB3F}"/>
              </a:ext>
            </a:extLst>
          </p:cNvPr>
          <p:cNvSpPr>
            <a:spLocks noGrp="1" noRot="1" noChangeAspect="1" noChangeArrowheads="1" noTextEdit="1"/>
          </p:cNvSpPr>
          <p:nvPr>
            <p:ph type="sldImg"/>
          </p:nvPr>
        </p:nvSpPr>
        <p:spPr>
          <a:ln/>
        </p:spPr>
      </p:sp>
      <p:sp>
        <p:nvSpPr>
          <p:cNvPr id="10243" name="Notes Placeholder 2">
            <a:extLst>
              <a:ext uri="{FF2B5EF4-FFF2-40B4-BE49-F238E27FC236}">
                <a16:creationId xmlns:a16="http://schemas.microsoft.com/office/drawing/2014/main" id="{88E3E950-6B84-473E-92BB-F985388C819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i="1" dirty="0">
                <a:latin typeface="Times"/>
                <a:cs typeface="Times"/>
              </a:rPr>
              <a:t>Notes might not be necessary</a:t>
            </a:r>
            <a:r>
              <a:rPr lang="en-US" dirty="0">
                <a:latin typeface="Times"/>
                <a:cs typeface="Times"/>
              </a:rPr>
              <a:t> </a:t>
            </a:r>
            <a:endParaRPr lang="en-US" dirty="0"/>
          </a:p>
          <a:p>
            <a:pPr marL="171450" indent="-171450">
              <a:buFont typeface="Arial"/>
              <a:buChar char="•"/>
            </a:pPr>
            <a:r>
              <a:rPr lang="en-US" dirty="0"/>
              <a:t>Economic resources did not end up getting the full weight</a:t>
            </a:r>
          </a:p>
          <a:p>
            <a:pPr marL="171450" indent="-171450">
              <a:buFont typeface="Arial"/>
              <a:buChar char="•"/>
            </a:pPr>
            <a:r>
              <a:rPr lang="en-US" dirty="0"/>
              <a:t>Minimum threshold diminished weights of other domains</a:t>
            </a:r>
          </a:p>
          <a:p>
            <a:pPr marL="171450" indent="-171450">
              <a:buFont typeface="Arial"/>
              <a:buChar char="•"/>
            </a:pPr>
            <a:r>
              <a:rPr lang="en-US" dirty="0"/>
              <a:t>Racial residential integration would change the weight distribution</a:t>
            </a:r>
          </a:p>
          <a:p>
            <a:pPr marL="171450" indent="-171450">
              <a:buFont typeface="Arial"/>
              <a:buChar char="•"/>
            </a:pPr>
            <a:r>
              <a:rPr lang="en-US" dirty="0"/>
              <a:t>Low correlations with healthcare access, housing and clean air environments are likely responsible for the low R2 value.</a:t>
            </a:r>
          </a:p>
          <a:p>
            <a:pPr marL="171450" indent="-171450">
              <a:buFont typeface="Arial"/>
              <a:buChar char="•"/>
            </a:pPr>
            <a:r>
              <a:rPr lang="en-US" dirty="0"/>
              <a:t>Extensive scientific research was conducted to identify indicators that are associated with life expectancy, are related to climate change and are actionable.</a:t>
            </a:r>
          </a:p>
          <a:p>
            <a:pPr marL="0" indent="0">
              <a:buFont typeface="Arial"/>
              <a:buNone/>
            </a:pPr>
            <a:endParaRPr lang="en-US" dirty="0"/>
          </a:p>
          <a:p>
            <a:r>
              <a:rPr lang="en-US" b="1" dirty="0"/>
              <a:t>Health Outcomes</a:t>
            </a:r>
            <a:r>
              <a:rPr lang="en-US" dirty="0"/>
              <a:t> – Life expectancy is a catch-all for health outcomes and is not included in the index. Inclusion of life expectancy at birth or other health outcomes as an explicit part of the index would create circular reasoning and blur the distinction between health promoting community conditions (SDOH inputs) from expected health outcomes (output). </a:t>
            </a:r>
          </a:p>
          <a:p>
            <a:r>
              <a:rPr lang="en-US" b="1" dirty="0"/>
              <a:t>Race/Ethnicity</a:t>
            </a:r>
            <a:r>
              <a:rPr lang="en-US" dirty="0"/>
              <a:t> - Despite the important role these factors play in shaping health, California’s Prop 209 prohibits allocating certain kinds of public resources based on race and ethnicity. In order to ensure the Healthy Places Index can be used in a variety of applications, including informing policy decisions, the Alliance has made additional, informational layers about Race/Ethnicity available on our online map. </a:t>
            </a:r>
          </a:p>
          <a:p>
            <a:pPr marL="171450" indent="-171450">
              <a:buFont typeface="Arial"/>
              <a:buChar char="•"/>
            </a:pPr>
            <a:endParaRPr lang="en-US" dirty="0"/>
          </a:p>
          <a:p>
            <a:endParaRPr lang="en-US" altLang="en-US" dirty="0">
              <a:latin typeface="Times"/>
              <a:cs typeface="Times"/>
            </a:endParaRPr>
          </a:p>
          <a:p>
            <a:pPr eaLnBrk="1" hangingPunct="1"/>
            <a:endParaRPr lang="en-US" altLang="en-US" dirty="0"/>
          </a:p>
        </p:txBody>
      </p:sp>
      <p:sp>
        <p:nvSpPr>
          <p:cNvPr id="10244" name="Slide Number Placeholder 3">
            <a:extLst>
              <a:ext uri="{FF2B5EF4-FFF2-40B4-BE49-F238E27FC236}">
                <a16:creationId xmlns:a16="http://schemas.microsoft.com/office/drawing/2014/main" id="{40792717-D716-4573-8748-BC5F7E1ACC73}"/>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1F41EFBA-5BE8-4F84-9C59-E21731B8C42F}" type="slidenum">
              <a:rPr lang="en-US" altLang="en-US" sz="1200" smtClean="0"/>
              <a:pPr/>
              <a:t>14</a:t>
            </a:fld>
            <a:endParaRPr lang="en-US" altLang="en-US" sz="12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E6F327E4-FC99-46C9-96AD-FD2019B5318F}"/>
              </a:ext>
            </a:extLst>
          </p:cNvPr>
          <p:cNvSpPr>
            <a:spLocks noGrp="1" noRot="1" noChangeAspect="1" noChangeArrowheads="1" noTextEdit="1"/>
          </p:cNvSpPr>
          <p:nvPr>
            <p:ph type="sldImg"/>
          </p:nvPr>
        </p:nvSpPr>
        <p:spPr>
          <a:ln/>
        </p:spPr>
      </p:sp>
      <p:sp>
        <p:nvSpPr>
          <p:cNvPr id="12291" name="Notes Placeholder 2">
            <a:extLst>
              <a:ext uri="{FF2B5EF4-FFF2-40B4-BE49-F238E27FC236}">
                <a16:creationId xmlns:a16="http://schemas.microsoft.com/office/drawing/2014/main" id="{0F624239-3F99-41D8-9977-369E3C84700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a:p>
            <a:endParaRPr lang="en-US" altLang="en-US" dirty="0">
              <a:cs typeface="Times"/>
            </a:endParaRPr>
          </a:p>
          <a:p>
            <a:pPr eaLnBrk="1" hangingPunct="1"/>
            <a:endParaRPr lang="en-US" altLang="en-US" dirty="0">
              <a:cs typeface="Times" panose="02020603050405020304" pitchFamily="18" charset="0"/>
            </a:endParaRPr>
          </a:p>
        </p:txBody>
      </p:sp>
      <p:sp>
        <p:nvSpPr>
          <p:cNvPr id="12292" name="Slide Number Placeholder 3">
            <a:extLst>
              <a:ext uri="{FF2B5EF4-FFF2-40B4-BE49-F238E27FC236}">
                <a16:creationId xmlns:a16="http://schemas.microsoft.com/office/drawing/2014/main" id="{20AE7301-AF9C-456D-B86D-A3932154858D}"/>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6B7AA5B7-AA5A-42CF-AB0D-25C545D3ADA6}" type="slidenum">
              <a:rPr lang="en-US" altLang="en-US" sz="1200" smtClean="0"/>
              <a:pPr/>
              <a:t>15</a:t>
            </a:fld>
            <a:endParaRPr lang="en-US" altLang="en-US" sz="1200" dirty="0"/>
          </a:p>
        </p:txBody>
      </p:sp>
    </p:spTree>
    <p:extLst>
      <p:ext uri="{BB962C8B-B14F-4D97-AF65-F5344CB8AC3E}">
        <p14:creationId xmlns:p14="http://schemas.microsoft.com/office/powerpoint/2010/main" val="39844889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65B41212-EF0F-4DD7-87B1-34B648349907}"/>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BF806539-10A8-44E4-9815-499DD15E31D7}"/>
              </a:ext>
            </a:extLst>
          </p:cNvPr>
          <p:cNvSpPr>
            <a:spLocks noGrp="1"/>
          </p:cNvSpPr>
          <p:nvPr>
            <p:ph type="body" idx="1"/>
          </p:nvPr>
        </p:nvSpPr>
        <p:spPr/>
        <p:txBody>
          <a:bodyPr/>
          <a:lstStyle/>
          <a:p>
            <a:pPr eaLnBrk="1" hangingPunct="1">
              <a:defRPr/>
            </a:pPr>
            <a:endParaRPr lang="en-US" dirty="0"/>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800" u="sng" dirty="0">
                <a:solidFill>
                  <a:srgbClr val="0000FF"/>
                </a:solidFill>
                <a:effectLst/>
                <a:latin typeface="Calibri" panose="020F0502020204030204" pitchFamily="34" charset="0"/>
                <a:ea typeface="Calibri" panose="020F0502020204030204" pitchFamily="34" charset="0"/>
                <a:hlinkClick r:id="rId3"/>
              </a:rPr>
              <a:t>How a tool that tracks California’s ‘disadvantaged communities’ is costing S.F. millions in state funding</a:t>
            </a:r>
            <a:endParaRPr lang="en-US" dirty="0">
              <a:latin typeface="Times"/>
              <a:cs typeface="Times"/>
            </a:endParaRPr>
          </a:p>
          <a:p>
            <a:pPr marL="171450" indent="-171450" eaLnBrk="1" hangingPunct="1">
              <a:buFont typeface="Arial" panose="020B0604020202020204" pitchFamily="34" charset="0"/>
              <a:buChar char="•"/>
              <a:defRPr/>
            </a:pPr>
            <a:r>
              <a:rPr lang="en-US" dirty="0">
                <a:latin typeface="Times"/>
                <a:cs typeface="Times"/>
              </a:rPr>
              <a:t>CalEnviroScreen includes 2 domains: exposure potential and vulnerability</a:t>
            </a:r>
          </a:p>
          <a:p>
            <a:pPr marL="171450" indent="-171450">
              <a:buFont typeface="Arial" panose="020B0604020202020204" pitchFamily="34" charset="0"/>
              <a:buChar char="•"/>
              <a:defRPr/>
            </a:pPr>
            <a:r>
              <a:rPr lang="en-US" dirty="0">
                <a:latin typeface="Times"/>
                <a:cs typeface="Times"/>
              </a:rPr>
              <a:t>Additional resource: </a:t>
            </a:r>
            <a:r>
              <a:rPr lang="en-US" dirty="0">
                <a:latin typeface="Times"/>
                <a:cs typeface="Times"/>
                <a:hlinkClick r:id="rId4"/>
              </a:rPr>
              <a:t>https://empowerla.org/wp-content/uploads/2020/08/Sadler_HPI-Presentation-to-LA-NB-Commn-8-17-2020.pdf</a:t>
            </a:r>
            <a:endParaRPr lang="en-US" dirty="0">
              <a:latin typeface="Times"/>
              <a:cs typeface="Times"/>
            </a:endParaRPr>
          </a:p>
          <a:p>
            <a:pPr>
              <a:defRPr/>
            </a:pPr>
            <a:endParaRPr lang="en-US" dirty="0">
              <a:latin typeface="Times"/>
              <a:cs typeface="Times"/>
            </a:endParaRPr>
          </a:p>
          <a:p>
            <a:pPr>
              <a:defRPr/>
            </a:pPr>
            <a:endParaRPr lang="en-US" dirty="0">
              <a:latin typeface="Times"/>
              <a:cs typeface="Times"/>
            </a:endParaRPr>
          </a:p>
        </p:txBody>
      </p:sp>
      <p:sp>
        <p:nvSpPr>
          <p:cNvPr id="20484" name="Slide Number Placeholder 3">
            <a:extLst>
              <a:ext uri="{FF2B5EF4-FFF2-40B4-BE49-F238E27FC236}">
                <a16:creationId xmlns:a16="http://schemas.microsoft.com/office/drawing/2014/main" id="{ABD1E115-800A-4449-A4F6-E5D6B10D007E}"/>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3D7E56A9-F626-4C56-87DE-7374837D1F26}" type="slidenum">
              <a:rPr lang="en-US" altLang="en-US" sz="1200" smtClean="0"/>
              <a:pPr/>
              <a:t>16</a:t>
            </a:fld>
            <a:endParaRPr lang="en-US" altLang="en-US" sz="12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65B41212-EF0F-4DD7-87B1-34B648349907}"/>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BF806539-10A8-44E4-9815-499DD15E31D7}"/>
              </a:ext>
            </a:extLst>
          </p:cNvPr>
          <p:cNvSpPr>
            <a:spLocks noGrp="1"/>
          </p:cNvSpPr>
          <p:nvPr>
            <p:ph type="body" idx="1"/>
          </p:nvPr>
        </p:nvSpPr>
        <p:spPr/>
        <p:txBody>
          <a:bodyPr/>
          <a:lstStyle/>
          <a:p>
            <a:pPr eaLnBrk="1" hangingPunct="1">
              <a:defRPr/>
            </a:pPr>
            <a:endParaRPr lang="en-US" dirty="0"/>
          </a:p>
          <a:p>
            <a:pPr marL="171450" indent="-171450" eaLnBrk="1" hangingPunct="1">
              <a:buFont typeface="Arial" panose="020B0604020202020204" pitchFamily="34" charset="0"/>
              <a:buChar char="•"/>
              <a:defRPr/>
            </a:pPr>
            <a:r>
              <a:rPr lang="en-US" dirty="0"/>
              <a:t>General Plans: using HPI to identify health, equity, and environmental justice issues that need to be addressed in a General Plan element, including requirements of SB 1000 pertaining to environmental justice, and creating and/or integrating health and equity elements into the general plan.</a:t>
            </a:r>
          </a:p>
          <a:p>
            <a:pPr eaLnBrk="1" hangingPunct="1">
              <a:buFont typeface="Arial" panose="020B0604020202020204" pitchFamily="34" charset="0"/>
              <a:buNone/>
              <a:defRPr/>
            </a:pPr>
            <a:endParaRPr lang="en-US" dirty="0"/>
          </a:p>
          <a:p>
            <a:pPr marL="171450" indent="-171450" eaLnBrk="1" hangingPunct="1">
              <a:buFont typeface="Arial" panose="020B0604020202020204" pitchFamily="34" charset="0"/>
              <a:buChar char="•"/>
              <a:defRPr/>
            </a:pPr>
            <a:r>
              <a:rPr lang="en-US" dirty="0"/>
              <a:t>Other Types of Plans: using HPI to identify health, equity, and environmental justice issues in another type of plan at the site-specific, community or regional level, including land use, transportation, housing, climate, water, food, etc.</a:t>
            </a:r>
          </a:p>
          <a:p>
            <a:pPr marL="171450" indent="-171450" eaLnBrk="1" hangingPunct="1">
              <a:buFont typeface="Arial" panose="020B0604020202020204" pitchFamily="34" charset="0"/>
              <a:buChar char="•"/>
              <a:defRPr/>
            </a:pPr>
            <a:endParaRPr lang="en-US" dirty="0"/>
          </a:p>
          <a:p>
            <a:pPr marL="171450" indent="-171450" eaLnBrk="1" hangingPunct="1">
              <a:buFont typeface="Arial" panose="020B0604020202020204" pitchFamily="34" charset="0"/>
              <a:buChar char="•"/>
              <a:defRPr/>
            </a:pPr>
            <a:r>
              <a:rPr lang="en-US" dirty="0"/>
              <a:t>Community Health Assessments (CHAs) and Community Health Needs Assessments (CHNAs): using the data and information in HPI as part of the assessment processes undertaken by public health departments and hospitals, separately or jointly.</a:t>
            </a:r>
          </a:p>
          <a:p>
            <a:pPr eaLnBrk="1" hangingPunct="1">
              <a:buFont typeface="Arial" panose="020B0604020202020204" pitchFamily="34" charset="0"/>
              <a:buNone/>
              <a:defRPr/>
            </a:pPr>
            <a:endParaRPr lang="en-US" dirty="0"/>
          </a:p>
          <a:p>
            <a:pPr marL="171450" indent="-171450" eaLnBrk="1" hangingPunct="1">
              <a:buFont typeface="Arial" panose="020B0604020202020204" pitchFamily="34" charset="0"/>
              <a:buChar char="•"/>
              <a:defRPr/>
            </a:pPr>
            <a:r>
              <a:rPr lang="en-US" dirty="0"/>
              <a:t>Health Department Accreditation: using HPI to develop a health equity plan that meets the requirements of the State’s Public Health Department Accreditation process</a:t>
            </a:r>
          </a:p>
          <a:p>
            <a:pPr eaLnBrk="1" hangingPunct="1">
              <a:buFont typeface="Arial" panose="020B0604020202020204" pitchFamily="34" charset="0"/>
              <a:buNone/>
              <a:defRPr/>
            </a:pPr>
            <a:endParaRPr lang="en-US" dirty="0"/>
          </a:p>
          <a:p>
            <a:pPr marL="171450" indent="-171450" eaLnBrk="1" hangingPunct="1">
              <a:buFont typeface="Arial" panose="020B0604020202020204" pitchFamily="34" charset="0"/>
              <a:buChar char="•"/>
              <a:defRPr/>
            </a:pPr>
            <a:r>
              <a:rPr lang="en-US" dirty="0"/>
              <a:t>Program Assessment: using HPI to build health equity into the evaluation/assessment of programs in any sector.</a:t>
            </a:r>
          </a:p>
          <a:p>
            <a:pPr eaLnBrk="1" hangingPunct="1">
              <a:buFont typeface="Arial" panose="020B0604020202020204" pitchFamily="34" charset="0"/>
              <a:buNone/>
              <a:defRPr/>
            </a:pPr>
            <a:endParaRPr lang="en-US" dirty="0"/>
          </a:p>
          <a:p>
            <a:pPr marL="171450" indent="-171450" eaLnBrk="1" hangingPunct="1">
              <a:buFont typeface="Arial" panose="020B0604020202020204" pitchFamily="34" charset="0"/>
              <a:buChar char="•"/>
              <a:defRPr/>
            </a:pPr>
            <a:r>
              <a:rPr lang="en-US" dirty="0"/>
              <a:t>Place-Based Equity Assessments: using HPI to identify equity issues within a community</a:t>
            </a:r>
          </a:p>
          <a:p>
            <a:pPr eaLnBrk="1" hangingPunct="1">
              <a:defRPr/>
            </a:pPr>
            <a:endParaRPr lang="en-US" dirty="0"/>
          </a:p>
        </p:txBody>
      </p:sp>
      <p:sp>
        <p:nvSpPr>
          <p:cNvPr id="20484" name="Slide Number Placeholder 3">
            <a:extLst>
              <a:ext uri="{FF2B5EF4-FFF2-40B4-BE49-F238E27FC236}">
                <a16:creationId xmlns:a16="http://schemas.microsoft.com/office/drawing/2014/main" id="{ABD1E115-800A-4449-A4F6-E5D6B10D007E}"/>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3D7E56A9-F626-4C56-87DE-7374837D1F26}" type="slidenum">
              <a:rPr lang="en-US" altLang="en-US" sz="1200" smtClean="0"/>
              <a:pPr/>
              <a:t>17</a:t>
            </a:fld>
            <a:endParaRPr lang="en-US" altLang="en-US" sz="1200" dirty="0"/>
          </a:p>
        </p:txBody>
      </p:sp>
    </p:spTree>
    <p:extLst>
      <p:ext uri="{BB962C8B-B14F-4D97-AF65-F5344CB8AC3E}">
        <p14:creationId xmlns:p14="http://schemas.microsoft.com/office/powerpoint/2010/main" val="9076222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65B41212-EF0F-4DD7-87B1-34B648349907}"/>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BF806539-10A8-44E4-9815-499DD15E31D7}"/>
              </a:ext>
            </a:extLst>
          </p:cNvPr>
          <p:cNvSpPr>
            <a:spLocks noGrp="1"/>
          </p:cNvSpPr>
          <p:nvPr>
            <p:ph type="body" idx="1"/>
          </p:nvPr>
        </p:nvSpPr>
        <p:spPr/>
        <p:txBody>
          <a:bodyPr/>
          <a:lstStyle/>
          <a:p>
            <a:pPr>
              <a:defRPr/>
            </a:pPr>
            <a:r>
              <a:rPr lang="en-US" dirty="0">
                <a:latin typeface="Times"/>
                <a:cs typeface="Times"/>
              </a:rPr>
              <a:t>There 30 extensive guides available across the 8 policy action areas. The guides are available directly from the HPI tool.</a:t>
            </a:r>
          </a:p>
          <a:p>
            <a:pPr>
              <a:defRPr/>
            </a:pPr>
            <a:endParaRPr lang="en-US" dirty="0">
              <a:latin typeface="Times"/>
              <a:cs typeface="Times"/>
            </a:endParaRPr>
          </a:p>
          <a:p>
            <a:pPr>
              <a:defRPr/>
            </a:pPr>
            <a:r>
              <a:rPr lang="en-US" dirty="0">
                <a:latin typeface="Times"/>
                <a:cs typeface="Times"/>
              </a:rPr>
              <a:t>The California HPI website offers many examples that demonstrate how the HPI can be used to affect policy. </a:t>
            </a:r>
            <a:endParaRPr lang="en-US" dirty="0">
              <a:cs typeface="Times"/>
            </a:endParaRPr>
          </a:p>
          <a:p>
            <a:pPr>
              <a:defRPr/>
            </a:pPr>
            <a:endParaRPr lang="en-US" dirty="0">
              <a:latin typeface="Times"/>
              <a:cs typeface="Times"/>
            </a:endParaRPr>
          </a:p>
          <a:p>
            <a:pPr>
              <a:defRPr/>
            </a:pPr>
            <a:r>
              <a:rPr lang="en-US" dirty="0">
                <a:latin typeface="Times"/>
                <a:cs typeface="Times"/>
              </a:rPr>
              <a:t>The links include: </a:t>
            </a:r>
            <a:endParaRPr lang="en-US" dirty="0">
              <a:cs typeface="Times"/>
            </a:endParaRPr>
          </a:p>
          <a:p>
            <a:pPr marL="171450" indent="-171450">
              <a:buFont typeface="Arial"/>
              <a:buChar char="•"/>
              <a:defRPr/>
            </a:pPr>
            <a:r>
              <a:rPr lang="en-US" dirty="0">
                <a:latin typeface="Times"/>
                <a:cs typeface="Times"/>
              </a:rPr>
              <a:t>connection to health </a:t>
            </a:r>
            <a:endParaRPr lang="en-US" dirty="0">
              <a:cs typeface="Times"/>
            </a:endParaRPr>
          </a:p>
          <a:p>
            <a:pPr marL="171450" indent="-171450">
              <a:buFont typeface="Arial"/>
              <a:buChar char="•"/>
              <a:defRPr/>
            </a:pPr>
            <a:r>
              <a:rPr lang="en-US" dirty="0">
                <a:latin typeface="Times"/>
                <a:cs typeface="Times"/>
              </a:rPr>
              <a:t>how to get started</a:t>
            </a:r>
            <a:endParaRPr lang="en-US" dirty="0">
              <a:cs typeface="Times"/>
            </a:endParaRPr>
          </a:p>
          <a:p>
            <a:pPr marL="171450" indent="-171450" eaLnBrk="1" hangingPunct="1">
              <a:buFont typeface="Arial" panose="020B0604020202020204" pitchFamily="34" charset="0"/>
              <a:buChar char="•"/>
              <a:defRPr/>
            </a:pPr>
            <a:r>
              <a:rPr lang="en-US" dirty="0">
                <a:latin typeface="Times"/>
                <a:cs typeface="Times"/>
              </a:rPr>
              <a:t>policy Opportunities to Address the health impacts of indicators</a:t>
            </a:r>
          </a:p>
          <a:p>
            <a:pPr marL="171450" indent="-171450">
              <a:buFont typeface="Arial" panose="020B0604020202020204" pitchFamily="34" charset="0"/>
              <a:buChar char="•"/>
              <a:defRPr/>
            </a:pPr>
            <a:endParaRPr lang="en-US" dirty="0">
              <a:cs typeface="Times"/>
            </a:endParaRPr>
          </a:p>
          <a:p>
            <a:pPr eaLnBrk="1" hangingPunct="1">
              <a:defRPr/>
            </a:pPr>
            <a:endParaRPr lang="en-US" dirty="0">
              <a:cs typeface="Times" panose="02020603050405020304" pitchFamily="18" charset="0"/>
            </a:endParaRPr>
          </a:p>
        </p:txBody>
      </p:sp>
      <p:sp>
        <p:nvSpPr>
          <p:cNvPr id="20484" name="Slide Number Placeholder 3">
            <a:extLst>
              <a:ext uri="{FF2B5EF4-FFF2-40B4-BE49-F238E27FC236}">
                <a16:creationId xmlns:a16="http://schemas.microsoft.com/office/drawing/2014/main" id="{ABD1E115-800A-4449-A4F6-E5D6B10D007E}"/>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3D7E56A9-F626-4C56-87DE-7374837D1F26}" type="slidenum">
              <a:rPr lang="en-US" altLang="en-US" sz="1200" smtClean="0"/>
              <a:pPr/>
              <a:t>18</a:t>
            </a:fld>
            <a:endParaRPr lang="en-US" altLang="en-US" sz="1200" dirty="0"/>
          </a:p>
        </p:txBody>
      </p:sp>
    </p:spTree>
    <p:extLst>
      <p:ext uri="{BB962C8B-B14F-4D97-AF65-F5344CB8AC3E}">
        <p14:creationId xmlns:p14="http://schemas.microsoft.com/office/powerpoint/2010/main" val="3245203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65B41212-EF0F-4DD7-87B1-34B648349907}"/>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BF806539-10A8-44E4-9815-499DD15E31D7}"/>
              </a:ext>
            </a:extLst>
          </p:cNvPr>
          <p:cNvSpPr>
            <a:spLocks noGrp="1"/>
          </p:cNvSpPr>
          <p:nvPr>
            <p:ph type="body" idx="1"/>
          </p:nvPr>
        </p:nvSpPr>
        <p:spPr/>
        <p:txBody>
          <a:bodyPr/>
          <a:lstStyle/>
          <a:p>
            <a:pPr eaLnBrk="1" hangingPunct="1">
              <a:defRPr/>
            </a:pPr>
            <a:endParaRPr lang="en-US" dirty="0"/>
          </a:p>
          <a:p>
            <a:pPr marL="171450" indent="-171450" eaLnBrk="1" hangingPunct="1">
              <a:buFont typeface="Arial" panose="020B0604020202020204" pitchFamily="34" charset="0"/>
              <a:buChar char="•"/>
              <a:defRPr/>
            </a:pPr>
            <a:r>
              <a:rPr lang="en-US" dirty="0"/>
              <a:t>General Plans: using HPI to identify health, equity, and environmental justice issues that need to be addressed in a General Plan element, including requirements of SB 1000 pertaining to environmental justice, and creating and/or integrating health and equity elements into the general plan.</a:t>
            </a:r>
          </a:p>
          <a:p>
            <a:pPr eaLnBrk="1" hangingPunct="1">
              <a:buFont typeface="Arial" panose="020B0604020202020204" pitchFamily="34" charset="0"/>
              <a:buNone/>
              <a:defRPr/>
            </a:pPr>
            <a:endParaRPr lang="en-US" dirty="0"/>
          </a:p>
          <a:p>
            <a:pPr marL="171450" indent="-171450" eaLnBrk="1" hangingPunct="1">
              <a:buFont typeface="Arial" panose="020B0604020202020204" pitchFamily="34" charset="0"/>
              <a:buChar char="•"/>
              <a:defRPr/>
            </a:pPr>
            <a:r>
              <a:rPr lang="en-US" dirty="0"/>
              <a:t>Other Types of Plans: using HPI to identify health, equity, and environmental justice issues in another type of plan at the site-specific, community or regional level, including land use, transportation, housing, climate, water, food, etc.</a:t>
            </a:r>
          </a:p>
          <a:p>
            <a:pPr marL="171450" indent="-171450" eaLnBrk="1" hangingPunct="1">
              <a:buFont typeface="Arial" panose="020B0604020202020204" pitchFamily="34" charset="0"/>
              <a:buChar char="•"/>
              <a:defRPr/>
            </a:pPr>
            <a:endParaRPr lang="en-US" dirty="0"/>
          </a:p>
          <a:p>
            <a:pPr marL="171450" indent="-171450" eaLnBrk="1" hangingPunct="1">
              <a:buFont typeface="Arial" panose="020B0604020202020204" pitchFamily="34" charset="0"/>
              <a:buChar char="•"/>
              <a:defRPr/>
            </a:pPr>
            <a:r>
              <a:rPr lang="en-US" dirty="0"/>
              <a:t>Community Health Assessments (CHAs) and Community Health Needs Assessments (CHNAs): using the data and information in HPI as part of the assessment processes undertaken by public health departments and hospitals, separately or jointly.</a:t>
            </a:r>
          </a:p>
          <a:p>
            <a:pPr eaLnBrk="1" hangingPunct="1">
              <a:buFont typeface="Arial" panose="020B0604020202020204" pitchFamily="34" charset="0"/>
              <a:buNone/>
              <a:defRPr/>
            </a:pPr>
            <a:endParaRPr lang="en-US" dirty="0"/>
          </a:p>
          <a:p>
            <a:pPr marL="171450" indent="-171450" eaLnBrk="1" hangingPunct="1">
              <a:buFont typeface="Arial" panose="020B0604020202020204" pitchFamily="34" charset="0"/>
              <a:buChar char="•"/>
              <a:defRPr/>
            </a:pPr>
            <a:r>
              <a:rPr lang="en-US" dirty="0"/>
              <a:t>Health Department Accreditation: using HPI to develop a health equity plan that meets the requirements of the State’s Public Health Department Accreditation process</a:t>
            </a:r>
          </a:p>
          <a:p>
            <a:pPr eaLnBrk="1" hangingPunct="1">
              <a:buFont typeface="Arial" panose="020B0604020202020204" pitchFamily="34" charset="0"/>
              <a:buNone/>
              <a:defRPr/>
            </a:pPr>
            <a:endParaRPr lang="en-US" dirty="0"/>
          </a:p>
          <a:p>
            <a:pPr marL="171450" indent="-171450" eaLnBrk="1" hangingPunct="1">
              <a:buFont typeface="Arial" panose="020B0604020202020204" pitchFamily="34" charset="0"/>
              <a:buChar char="•"/>
              <a:defRPr/>
            </a:pPr>
            <a:r>
              <a:rPr lang="en-US" dirty="0"/>
              <a:t>Program Assessment: using HPI to build health equity into the evaluation/assessment of programs in any sector.</a:t>
            </a:r>
          </a:p>
          <a:p>
            <a:pPr eaLnBrk="1" hangingPunct="1">
              <a:buFont typeface="Arial" panose="020B0604020202020204" pitchFamily="34" charset="0"/>
              <a:buNone/>
              <a:defRPr/>
            </a:pPr>
            <a:endParaRPr lang="en-US" dirty="0"/>
          </a:p>
          <a:p>
            <a:pPr marL="171450" indent="-171450" eaLnBrk="1" hangingPunct="1">
              <a:buFont typeface="Arial" panose="020B0604020202020204" pitchFamily="34" charset="0"/>
              <a:buChar char="•"/>
              <a:defRPr/>
            </a:pPr>
            <a:r>
              <a:rPr lang="en-US" dirty="0"/>
              <a:t>Place-Based Equity Assessments: using HPI to identify equity issues within a community</a:t>
            </a:r>
          </a:p>
          <a:p>
            <a:pPr eaLnBrk="1" hangingPunct="1">
              <a:defRPr/>
            </a:pPr>
            <a:endParaRPr lang="en-US" dirty="0"/>
          </a:p>
        </p:txBody>
      </p:sp>
      <p:sp>
        <p:nvSpPr>
          <p:cNvPr id="20484" name="Slide Number Placeholder 3">
            <a:extLst>
              <a:ext uri="{FF2B5EF4-FFF2-40B4-BE49-F238E27FC236}">
                <a16:creationId xmlns:a16="http://schemas.microsoft.com/office/drawing/2014/main" id="{ABD1E115-800A-4449-A4F6-E5D6B10D007E}"/>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3D7E56A9-F626-4C56-87DE-7374837D1F26}" type="slidenum">
              <a:rPr lang="en-US" altLang="en-US" sz="1200" smtClean="0"/>
              <a:pPr/>
              <a:t>19</a:t>
            </a:fld>
            <a:endParaRPr lang="en-US" altLang="en-US" sz="1200" dirty="0"/>
          </a:p>
        </p:txBody>
      </p:sp>
    </p:spTree>
    <p:extLst>
      <p:ext uri="{BB962C8B-B14F-4D97-AF65-F5344CB8AC3E}">
        <p14:creationId xmlns:p14="http://schemas.microsoft.com/office/powerpoint/2010/main" val="2028432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E8DFEC06-29D7-4D1B-9FFF-D44D85A416C8}"/>
              </a:ext>
            </a:extLst>
          </p:cNvPr>
          <p:cNvSpPr>
            <a:spLocks noGrp="1" noRot="1" noChangeAspect="1" noChangeArrowheads="1" noTextEdit="1"/>
          </p:cNvSpPr>
          <p:nvPr>
            <p:ph type="sldImg"/>
          </p:nvPr>
        </p:nvSpPr>
        <p:spPr>
          <a:ln/>
        </p:spPr>
      </p:sp>
      <p:sp>
        <p:nvSpPr>
          <p:cNvPr id="6147" name="Notes Placeholder 2">
            <a:extLst>
              <a:ext uri="{FF2B5EF4-FFF2-40B4-BE49-F238E27FC236}">
                <a16:creationId xmlns:a16="http://schemas.microsoft.com/office/drawing/2014/main" id="{3A4BF637-2AF3-49A5-8569-B9ABDC147E0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Although HPI was developed by a team focused on climate change resilience it is also used to support policies in other areas. </a:t>
            </a:r>
            <a:endParaRPr lang="en-US" dirty="0">
              <a:cs typeface="Times"/>
            </a:endParaRP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Life expectancy comes from the US Small-area Life Expectancy Estimates Project (LEEP)</a:t>
            </a:r>
            <a:endParaRPr lang="en-US" dirty="0">
              <a:cs typeface="Times"/>
            </a:endParaRPr>
          </a:p>
          <a:p>
            <a:pPr marL="228600" indent="-228600">
              <a:buAutoNum type="arabicPeriod"/>
            </a:pPr>
            <a:endParaRPr lang="en-US" dirty="0">
              <a:cs typeface="Times"/>
            </a:endParaRPr>
          </a:p>
          <a:p>
            <a:pPr marL="228600" indent="-228600">
              <a:buAutoNum type="arabicPeriod"/>
            </a:pPr>
            <a:endParaRPr lang="en-US" dirty="0">
              <a:cs typeface="Times"/>
            </a:endParaRPr>
          </a:p>
          <a:p>
            <a:pPr marL="228600" indent="-228600">
              <a:buAutoNum type="arabicPeriod"/>
            </a:pPr>
            <a:endParaRPr lang="en-US" altLang="en-US" dirty="0">
              <a:cs typeface="Times"/>
            </a:endParaRPr>
          </a:p>
        </p:txBody>
      </p:sp>
      <p:sp>
        <p:nvSpPr>
          <p:cNvPr id="6148" name="Slide Number Placeholder 3">
            <a:extLst>
              <a:ext uri="{FF2B5EF4-FFF2-40B4-BE49-F238E27FC236}">
                <a16:creationId xmlns:a16="http://schemas.microsoft.com/office/drawing/2014/main" id="{BDE8CAAF-455D-476B-8EBC-993D0216DE6C}"/>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97F3E9B7-24F2-4461-9D95-22C160A08006}" type="slidenum">
              <a:rPr lang="en-US" altLang="en-US" sz="1200" smtClean="0"/>
              <a:pPr/>
              <a:t>2</a:t>
            </a:fld>
            <a:endParaRPr lang="en-US" altLang="en-US" sz="12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0D7C4B7C-FBF1-49BC-97F2-03C8AF6F206C}"/>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89947098-E9AB-4FFA-8CB2-2047DB2E3A3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
        <p:nvSpPr>
          <p:cNvPr id="22532" name="Slide Number Placeholder 3">
            <a:extLst>
              <a:ext uri="{FF2B5EF4-FFF2-40B4-BE49-F238E27FC236}">
                <a16:creationId xmlns:a16="http://schemas.microsoft.com/office/drawing/2014/main" id="{04C8878A-72CC-4924-97D4-2D8C9C865EB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AE788F88-7AF2-4D31-A057-DAB93841B4B5}" type="slidenum">
              <a:rPr lang="en-US" altLang="en-US" sz="1200" smtClean="0"/>
              <a:pPr/>
              <a:t>20</a:t>
            </a:fld>
            <a:endParaRPr lang="en-US" alt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E8DFEC06-29D7-4D1B-9FFF-D44D85A416C8}"/>
              </a:ext>
            </a:extLst>
          </p:cNvPr>
          <p:cNvSpPr>
            <a:spLocks noGrp="1" noRot="1" noChangeAspect="1" noChangeArrowheads="1" noTextEdit="1"/>
          </p:cNvSpPr>
          <p:nvPr>
            <p:ph type="sldImg"/>
          </p:nvPr>
        </p:nvSpPr>
        <p:spPr>
          <a:ln/>
        </p:spPr>
      </p:sp>
      <p:sp>
        <p:nvSpPr>
          <p:cNvPr id="6147" name="Notes Placeholder 2">
            <a:extLst>
              <a:ext uri="{FF2B5EF4-FFF2-40B4-BE49-F238E27FC236}">
                <a16:creationId xmlns:a16="http://schemas.microsoft.com/office/drawing/2014/main" id="{3A4BF637-2AF3-49A5-8569-B9ABDC147E0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a:buChar char="•"/>
            </a:pPr>
            <a:r>
              <a:rPr lang="en-US" dirty="0"/>
              <a:t> We will discuss the policy action areas and community indicators in more detail as well as how they were selected. </a:t>
            </a:r>
          </a:p>
          <a:p>
            <a:pPr marL="228600" indent="-228600">
              <a:buAutoNum type="arabicPeriod"/>
            </a:pPr>
            <a:endParaRPr lang="en-US" altLang="en-US" dirty="0">
              <a:cs typeface="Times"/>
            </a:endParaRPr>
          </a:p>
        </p:txBody>
      </p:sp>
      <p:sp>
        <p:nvSpPr>
          <p:cNvPr id="6148" name="Slide Number Placeholder 3">
            <a:extLst>
              <a:ext uri="{FF2B5EF4-FFF2-40B4-BE49-F238E27FC236}">
                <a16:creationId xmlns:a16="http://schemas.microsoft.com/office/drawing/2014/main" id="{BDE8CAAF-455D-476B-8EBC-993D0216DE6C}"/>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97F3E9B7-24F2-4461-9D95-22C160A08006}" type="slidenum">
              <a:rPr lang="en-US" altLang="en-US" sz="1200" smtClean="0"/>
              <a:pPr/>
              <a:t>3</a:t>
            </a:fld>
            <a:endParaRPr lang="en-US" altLang="en-US" sz="1200" dirty="0"/>
          </a:p>
        </p:txBody>
      </p:sp>
    </p:spTree>
    <p:extLst>
      <p:ext uri="{BB962C8B-B14F-4D97-AF65-F5344CB8AC3E}">
        <p14:creationId xmlns:p14="http://schemas.microsoft.com/office/powerpoint/2010/main" val="606988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E8DFEC06-29D7-4D1B-9FFF-D44D85A416C8}"/>
              </a:ext>
            </a:extLst>
          </p:cNvPr>
          <p:cNvSpPr>
            <a:spLocks noGrp="1" noRot="1" noChangeAspect="1" noChangeArrowheads="1" noTextEdit="1"/>
          </p:cNvSpPr>
          <p:nvPr>
            <p:ph type="sldImg"/>
          </p:nvPr>
        </p:nvSpPr>
        <p:spPr>
          <a:ln/>
        </p:spPr>
      </p:sp>
      <p:sp>
        <p:nvSpPr>
          <p:cNvPr id="6147" name="Notes Placeholder 2">
            <a:extLst>
              <a:ext uri="{FF2B5EF4-FFF2-40B4-BE49-F238E27FC236}">
                <a16:creationId xmlns:a16="http://schemas.microsoft.com/office/drawing/2014/main" id="{3A4BF637-2AF3-49A5-8569-B9ABDC147E0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28600" indent="-228600">
              <a:buAutoNum type="arabicPeriod"/>
            </a:pPr>
            <a:endParaRPr lang="en-US" dirty="0">
              <a:cs typeface="Times"/>
            </a:endParaRPr>
          </a:p>
          <a:p>
            <a:pPr marL="228600" indent="-228600">
              <a:buAutoNum type="arabicPeriod"/>
            </a:pPr>
            <a:endParaRPr lang="en-US" dirty="0">
              <a:cs typeface="Times"/>
            </a:endParaRPr>
          </a:p>
          <a:p>
            <a:pPr marL="228600" indent="-228600">
              <a:buAutoNum type="arabicPeriod"/>
            </a:pPr>
            <a:endParaRPr lang="en-US" dirty="0">
              <a:cs typeface="Times"/>
            </a:endParaRPr>
          </a:p>
          <a:p>
            <a:pPr marL="228600" indent="-228600">
              <a:buAutoNum type="arabicPeriod"/>
            </a:pPr>
            <a:endParaRPr lang="en-US" altLang="en-US" dirty="0">
              <a:cs typeface="Times"/>
            </a:endParaRPr>
          </a:p>
        </p:txBody>
      </p:sp>
      <p:sp>
        <p:nvSpPr>
          <p:cNvPr id="6148" name="Slide Number Placeholder 3">
            <a:extLst>
              <a:ext uri="{FF2B5EF4-FFF2-40B4-BE49-F238E27FC236}">
                <a16:creationId xmlns:a16="http://schemas.microsoft.com/office/drawing/2014/main" id="{BDE8CAAF-455D-476B-8EBC-993D0216DE6C}"/>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97F3E9B7-24F2-4461-9D95-22C160A08006}" type="slidenum">
              <a:rPr lang="en-US" altLang="en-US" sz="1200" smtClean="0"/>
              <a:pPr/>
              <a:t>4</a:t>
            </a:fld>
            <a:endParaRPr lang="en-US" altLang="en-US" sz="1200" dirty="0"/>
          </a:p>
        </p:txBody>
      </p:sp>
    </p:spTree>
    <p:extLst>
      <p:ext uri="{BB962C8B-B14F-4D97-AF65-F5344CB8AC3E}">
        <p14:creationId xmlns:p14="http://schemas.microsoft.com/office/powerpoint/2010/main" val="2076662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E8DFEC06-29D7-4D1B-9FFF-D44D85A416C8}"/>
              </a:ext>
            </a:extLst>
          </p:cNvPr>
          <p:cNvSpPr>
            <a:spLocks noGrp="1" noRot="1" noChangeAspect="1" noChangeArrowheads="1" noTextEdit="1"/>
          </p:cNvSpPr>
          <p:nvPr>
            <p:ph type="sldImg"/>
          </p:nvPr>
        </p:nvSpPr>
        <p:spPr>
          <a:ln/>
        </p:spPr>
      </p:sp>
      <p:sp>
        <p:nvSpPr>
          <p:cNvPr id="6147" name="Notes Placeholder 2">
            <a:extLst>
              <a:ext uri="{FF2B5EF4-FFF2-40B4-BE49-F238E27FC236}">
                <a16:creationId xmlns:a16="http://schemas.microsoft.com/office/drawing/2014/main" id="{3A4BF637-2AF3-49A5-8569-B9ABDC147E0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71450" indent="-171450">
              <a:buFont typeface="Arial" panose="020B0604020202020204" pitchFamily="34" charset="0"/>
              <a:buChar char="•"/>
            </a:pPr>
            <a:r>
              <a:rPr lang="en-US" dirty="0"/>
              <a:t>(</a:t>
            </a:r>
            <a:r>
              <a:rPr lang="en-US" b="1" dirty="0"/>
              <a:t>discussed on slide 13</a:t>
            </a:r>
            <a:r>
              <a:rPr lang="en-US" dirty="0"/>
              <a:t>) Support layers include </a:t>
            </a:r>
            <a:r>
              <a:rPr lang="en-US" i="1" dirty="0"/>
              <a:t>Air Conditioning Access, Percentage of Children, Crime, Percentage Experiencing Cognitive Disability, Percentage Experiencing Physical Disability, Percentage Elderly, Extreme Heat Days, Impervious Surfaces, Outdoor Workers, Public Transit Access </a:t>
            </a:r>
            <a:r>
              <a:rPr lang="en-US" dirty="0"/>
              <a:t>and</a:t>
            </a:r>
            <a:r>
              <a:rPr lang="en-US" i="1" dirty="0"/>
              <a:t> Sea Level Rise. </a:t>
            </a:r>
            <a:r>
              <a:rPr lang="en-US" dirty="0"/>
              <a:t>The tool also includes links to other index tools: CalEnviroScreen and the Hardship Index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Virginia Commonwealth University was added to the team to help improve the first version of the HPI </a:t>
            </a:r>
          </a:p>
          <a:p>
            <a:pPr marL="228600" indent="-228600">
              <a:buAutoNum type="arabicPeriod"/>
            </a:pPr>
            <a:endParaRPr lang="en-US" dirty="0">
              <a:cs typeface="Times"/>
            </a:endParaRPr>
          </a:p>
          <a:p>
            <a:pPr marL="228600" indent="-228600">
              <a:buAutoNum type="arabicPeriod"/>
            </a:pPr>
            <a:endParaRPr lang="en-US" altLang="en-US" dirty="0">
              <a:cs typeface="Times"/>
            </a:endParaRPr>
          </a:p>
        </p:txBody>
      </p:sp>
      <p:sp>
        <p:nvSpPr>
          <p:cNvPr id="6148" name="Slide Number Placeholder 3">
            <a:extLst>
              <a:ext uri="{FF2B5EF4-FFF2-40B4-BE49-F238E27FC236}">
                <a16:creationId xmlns:a16="http://schemas.microsoft.com/office/drawing/2014/main" id="{BDE8CAAF-455D-476B-8EBC-993D0216DE6C}"/>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97F3E9B7-24F2-4461-9D95-22C160A08006}" type="slidenum">
              <a:rPr lang="en-US" altLang="en-US" sz="1200" smtClean="0"/>
              <a:pPr/>
              <a:t>5</a:t>
            </a:fld>
            <a:endParaRPr lang="en-US" altLang="en-US" sz="1200" dirty="0"/>
          </a:p>
        </p:txBody>
      </p:sp>
    </p:spTree>
    <p:extLst>
      <p:ext uri="{BB962C8B-B14F-4D97-AF65-F5344CB8AC3E}">
        <p14:creationId xmlns:p14="http://schemas.microsoft.com/office/powerpoint/2010/main" val="2478703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E6F327E4-FC99-46C9-96AD-FD2019B5318F}"/>
              </a:ext>
            </a:extLst>
          </p:cNvPr>
          <p:cNvSpPr>
            <a:spLocks noGrp="1" noRot="1" noChangeAspect="1" noChangeArrowheads="1" noTextEdit="1"/>
          </p:cNvSpPr>
          <p:nvPr>
            <p:ph type="sldImg"/>
          </p:nvPr>
        </p:nvSpPr>
        <p:spPr>
          <a:ln/>
        </p:spPr>
      </p:sp>
      <p:sp>
        <p:nvSpPr>
          <p:cNvPr id="12291" name="Notes Placeholder 2">
            <a:extLst>
              <a:ext uri="{FF2B5EF4-FFF2-40B4-BE49-F238E27FC236}">
                <a16:creationId xmlns:a16="http://schemas.microsoft.com/office/drawing/2014/main" id="{0F624239-3F99-41D8-9977-369E3C84700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dirty="0"/>
              <a:t>I think you’ll see as we go through the slides, we have a lot of flexibility in selecting indicators based on the needs of our stakeholders and deciding how to weight the indicators </a:t>
            </a:r>
          </a:p>
          <a:p>
            <a:endParaRPr lang="en-US"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Wheeler County had 1,450 people in 2020</a:t>
            </a:r>
          </a:p>
          <a:p>
            <a:endParaRPr lang="en-US" dirty="0"/>
          </a:p>
          <a:p>
            <a:endParaRPr lang="en-US" altLang="en-US" dirty="0">
              <a:cs typeface="Times"/>
            </a:endParaRPr>
          </a:p>
          <a:p>
            <a:pPr eaLnBrk="1" hangingPunct="1"/>
            <a:endParaRPr lang="en-US" altLang="en-US" dirty="0">
              <a:cs typeface="Times" panose="02020603050405020304" pitchFamily="18" charset="0"/>
            </a:endParaRPr>
          </a:p>
        </p:txBody>
      </p:sp>
      <p:sp>
        <p:nvSpPr>
          <p:cNvPr id="12292" name="Slide Number Placeholder 3">
            <a:extLst>
              <a:ext uri="{FF2B5EF4-FFF2-40B4-BE49-F238E27FC236}">
                <a16:creationId xmlns:a16="http://schemas.microsoft.com/office/drawing/2014/main" id="{20AE7301-AF9C-456D-B86D-A3932154858D}"/>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6B7AA5B7-AA5A-42CF-AB0D-25C545D3ADA6}" type="slidenum">
              <a:rPr lang="en-US" altLang="en-US" sz="1200" smtClean="0"/>
              <a:pPr/>
              <a:t>6</a:t>
            </a:fld>
            <a:endParaRPr lang="en-US" alt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0425D8AD-EE31-4270-AB5C-C0629EFDB337}"/>
              </a:ext>
            </a:extLst>
          </p:cNvPr>
          <p:cNvSpPr>
            <a:spLocks noGrp="1" noRot="1" noChangeAspect="1" noChangeArrowheads="1" noTextEdit="1"/>
          </p:cNvSpPr>
          <p:nvPr>
            <p:ph type="sldImg"/>
          </p:nvPr>
        </p:nvSpPr>
        <p:spPr>
          <a:ln/>
        </p:spPr>
      </p:sp>
      <p:sp>
        <p:nvSpPr>
          <p:cNvPr id="8195" name="Notes Placeholder 2">
            <a:extLst>
              <a:ext uri="{FF2B5EF4-FFF2-40B4-BE49-F238E27FC236}">
                <a16:creationId xmlns:a16="http://schemas.microsoft.com/office/drawing/2014/main" id="{69495E38-99EE-4761-B6FC-5374F253C36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latin typeface="Times"/>
                <a:cs typeface="Times"/>
              </a:rPr>
              <a:t>This graphic shows the eight Policy Action Areas, their weights within the index, and the 25 Community Characteristics that are combined into the overall HPI score.</a:t>
            </a:r>
          </a:p>
          <a:p>
            <a:pPr eaLnBrk="1" hangingPunct="1"/>
            <a:endParaRPr lang="en-US" altLang="en-US" dirty="0"/>
          </a:p>
          <a:p>
            <a:pPr eaLnBrk="1" hangingPunct="1"/>
            <a:r>
              <a:rPr lang="en-US" altLang="en-US" dirty="0">
                <a:latin typeface="Times"/>
                <a:cs typeface="Times"/>
              </a:rPr>
              <a:t>*Note: The “income” community characteristic in the Economic Policy Action Area includes two indicators: “above poverty” (% of population with an income exceeding 200% of Federal poverty level) and “income” (median household income).</a:t>
            </a:r>
          </a:p>
          <a:p>
            <a:pPr eaLnBrk="1" hangingPunct="1"/>
            <a:endParaRPr lang="en-US" altLang="en-US" dirty="0">
              <a:latin typeface="Times"/>
              <a:cs typeface="Times"/>
            </a:endParaRPr>
          </a:p>
          <a:p>
            <a:pPr marL="171450" indent="-171450">
              <a:buFont typeface="Arial"/>
              <a:buChar char="•"/>
            </a:pPr>
            <a:r>
              <a:rPr lang="en-US" dirty="0"/>
              <a:t>The 8 domains are:</a:t>
            </a:r>
          </a:p>
          <a:p>
            <a:pPr marL="628650" lvl="1" indent="-171450">
              <a:buFont typeface="Arial"/>
              <a:buChar char="•"/>
            </a:pPr>
            <a:r>
              <a:rPr lang="en-US" dirty="0"/>
              <a:t>Economics</a:t>
            </a:r>
          </a:p>
          <a:p>
            <a:pPr marL="628650" lvl="1" indent="-171450">
              <a:buFont typeface="Arial"/>
              <a:buChar char="•"/>
            </a:pPr>
            <a:r>
              <a:rPr lang="en-US" dirty="0"/>
              <a:t>Education</a:t>
            </a:r>
          </a:p>
          <a:p>
            <a:pPr marL="628650" lvl="1" indent="-171450">
              <a:buFont typeface="Arial"/>
              <a:buChar char="•"/>
            </a:pPr>
            <a:r>
              <a:rPr lang="en-US" dirty="0"/>
              <a:t>Healthcare access</a:t>
            </a:r>
          </a:p>
          <a:p>
            <a:pPr marL="628650" lvl="1" indent="-171450">
              <a:buFont typeface="Arial"/>
              <a:buChar char="•"/>
            </a:pPr>
            <a:r>
              <a:rPr lang="en-US" dirty="0"/>
              <a:t>Housing</a:t>
            </a:r>
          </a:p>
          <a:p>
            <a:pPr marL="628650" lvl="1" indent="-171450">
              <a:buFont typeface="Arial"/>
              <a:buChar char="•"/>
            </a:pPr>
            <a:r>
              <a:rPr lang="en-US" dirty="0"/>
              <a:t>Neighborhood conditions</a:t>
            </a:r>
          </a:p>
          <a:p>
            <a:pPr marL="628650" lvl="1" indent="-171450">
              <a:buFont typeface="Arial"/>
              <a:buChar char="•"/>
            </a:pPr>
            <a:r>
              <a:rPr lang="en-US" dirty="0"/>
              <a:t>Clean environment</a:t>
            </a:r>
          </a:p>
          <a:p>
            <a:pPr marL="628650" lvl="1" indent="-171450">
              <a:buFont typeface="Arial"/>
              <a:buChar char="•"/>
            </a:pPr>
            <a:r>
              <a:rPr lang="en-US" dirty="0"/>
              <a:t>Social environment</a:t>
            </a:r>
          </a:p>
          <a:p>
            <a:pPr marL="628650" lvl="1" indent="-171450">
              <a:buFont typeface="Arial"/>
              <a:buChar char="•"/>
            </a:pPr>
            <a:r>
              <a:rPr lang="en-US" dirty="0"/>
              <a:t>Transportation</a:t>
            </a:r>
            <a:endParaRPr lang="en-US" altLang="en-US" dirty="0">
              <a:latin typeface="Times"/>
              <a:cs typeface="Times"/>
            </a:endParaRPr>
          </a:p>
          <a:p>
            <a:pPr eaLnBrk="1" hangingPunct="1"/>
            <a:endParaRPr lang="en-US" altLang="en-US" dirty="0"/>
          </a:p>
        </p:txBody>
      </p:sp>
      <p:sp>
        <p:nvSpPr>
          <p:cNvPr id="8196" name="Slide Number Placeholder 3">
            <a:extLst>
              <a:ext uri="{FF2B5EF4-FFF2-40B4-BE49-F238E27FC236}">
                <a16:creationId xmlns:a16="http://schemas.microsoft.com/office/drawing/2014/main" id="{84856CC8-8C8B-4F37-8049-3684B5CDC4D1}"/>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1C06D804-25A9-4446-A669-8D1F196989FF}" type="slidenum">
              <a:rPr lang="en-US" altLang="en-US" sz="1200" smtClean="0"/>
              <a:pPr/>
              <a:t>7</a:t>
            </a:fld>
            <a:endParaRPr lang="en-US" altLang="en-US"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1E356933-968C-4600-908E-D792A76C1C40}"/>
              </a:ext>
            </a:extLst>
          </p:cNvPr>
          <p:cNvSpPr>
            <a:spLocks noGrp="1" noRot="1" noChangeAspect="1" noChangeArrowheads="1" noTextEdit="1"/>
          </p:cNvSpPr>
          <p:nvPr>
            <p:ph type="sldImg"/>
          </p:nvPr>
        </p:nvSpPr>
        <p:spPr>
          <a:ln/>
        </p:spPr>
      </p:sp>
      <p:sp>
        <p:nvSpPr>
          <p:cNvPr id="14339" name="Notes Placeholder 2">
            <a:extLst>
              <a:ext uri="{FF2B5EF4-FFF2-40B4-BE49-F238E27FC236}">
                <a16:creationId xmlns:a16="http://schemas.microsoft.com/office/drawing/2014/main" id="{E651F6A8-9698-4C17-82AD-2EA81FCB931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71450" indent="-171450">
              <a:buFont typeface="Arial"/>
              <a:buChar char="•"/>
            </a:pPr>
            <a:r>
              <a:rPr lang="en-US" dirty="0">
                <a:latin typeface="Times"/>
                <a:cs typeface="Times"/>
              </a:rPr>
              <a:t>Multicollinearity was assessed for each of the domains by calculating a within-domain variance inflation factor (VIF) for each candidate indicator.</a:t>
            </a:r>
          </a:p>
          <a:p>
            <a:pPr marL="171450" indent="-171450">
              <a:buFont typeface="Arial"/>
              <a:buChar char="•"/>
            </a:pPr>
            <a:r>
              <a:rPr lang="en-US" dirty="0">
                <a:latin typeface="Times"/>
                <a:cs typeface="Times"/>
              </a:rPr>
              <a:t>A VIF of 4 or greater was used as a criteria for identifying excessive multi-collinearity among domain indicators</a:t>
            </a:r>
            <a:endParaRPr lang="en-US" dirty="0">
              <a:cs typeface="Times" panose="02020603050405020304" pitchFamily="18" charset="0"/>
            </a:endParaRPr>
          </a:p>
          <a:p>
            <a:pPr marL="171450" indent="-171450">
              <a:buFont typeface="Arial"/>
              <a:buChar char="•"/>
            </a:pPr>
            <a:r>
              <a:rPr lang="en-US" dirty="0">
                <a:latin typeface="Times"/>
                <a:cs typeface="Times"/>
              </a:rPr>
              <a:t>The variance inflation factor provides an index that measures how much the variance (the square of the estimate's standard deviation) of an estimated regression coefficient is increased because of collinearity.</a:t>
            </a:r>
            <a:endParaRPr lang="en-US" dirty="0">
              <a:cs typeface="Times" panose="02020603050405020304" pitchFamily="18" charset="0"/>
            </a:endParaRPr>
          </a:p>
          <a:p>
            <a:pPr marL="171450" indent="-171450">
              <a:buFont typeface="Arial"/>
              <a:buChar char="•"/>
            </a:pPr>
            <a:endParaRPr lang="en-US" dirty="0"/>
          </a:p>
        </p:txBody>
      </p:sp>
      <p:sp>
        <p:nvSpPr>
          <p:cNvPr id="14340" name="Slide Number Placeholder 3">
            <a:extLst>
              <a:ext uri="{FF2B5EF4-FFF2-40B4-BE49-F238E27FC236}">
                <a16:creationId xmlns:a16="http://schemas.microsoft.com/office/drawing/2014/main" id="{C57F9874-D61B-4E4A-9CD0-AEE51B742A51}"/>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935F76FA-39F4-4780-B1C4-120AC1A5A00F}" type="slidenum">
              <a:rPr lang="en-US" altLang="en-US" sz="1200" smtClean="0"/>
              <a:pPr/>
              <a:t>8</a:t>
            </a:fld>
            <a:endParaRPr lang="en-US" altLang="en-US"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0425D8AD-EE31-4270-AB5C-C0629EFDB337}"/>
              </a:ext>
            </a:extLst>
          </p:cNvPr>
          <p:cNvSpPr>
            <a:spLocks noGrp="1" noRot="1" noChangeAspect="1" noChangeArrowheads="1" noTextEdit="1"/>
          </p:cNvSpPr>
          <p:nvPr>
            <p:ph type="sldImg"/>
          </p:nvPr>
        </p:nvSpPr>
        <p:spPr>
          <a:ln/>
        </p:spPr>
      </p:sp>
      <p:sp>
        <p:nvSpPr>
          <p:cNvPr id="8195" name="Notes Placeholder 2">
            <a:extLst>
              <a:ext uri="{FF2B5EF4-FFF2-40B4-BE49-F238E27FC236}">
                <a16:creationId xmlns:a16="http://schemas.microsoft.com/office/drawing/2014/main" id="{69495E38-99EE-4761-B6FC-5374F253C36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71450" indent="-171450">
              <a:buFont typeface="Arial" panose="020B0604020202020204" pitchFamily="34" charset="0"/>
              <a:buChar char="•"/>
            </a:pPr>
            <a:r>
              <a:rPr lang="en-US" dirty="0"/>
              <a:t>LEB = Life Expectancy at Birth </a:t>
            </a:r>
          </a:p>
          <a:p>
            <a:pPr marL="171450" indent="-171450">
              <a:buFont typeface="Arial" panose="020B0604020202020204" pitchFamily="34" charset="0"/>
              <a:buChar char="•"/>
              <a:defRPr/>
            </a:pPr>
            <a:r>
              <a:rPr lang="en-US" dirty="0"/>
              <a:t>HDC = Housing Development Corporation or possible typo and California Housing and Community Development </a:t>
            </a:r>
          </a:p>
          <a:p>
            <a:pPr marL="171450" indent="-171450">
              <a:buFont typeface="Arial" panose="020B0604020202020204" pitchFamily="34" charset="0"/>
              <a:buChar char="•"/>
              <a:defRPr/>
            </a:pPr>
            <a:r>
              <a:rPr lang="en-US" dirty="0"/>
              <a:t>Housing cost burden includes rent, utilities, and fuel costs for renters. They include mortgage or purchase contract payments, utilities, fuel costs, taxes, and insurance for homeowners </a:t>
            </a:r>
          </a:p>
          <a:p>
            <a:pPr marL="171450" indent="-171450">
              <a:buFont typeface="Arial" panose="020B0604020202020204" pitchFamily="34" charset="0"/>
              <a:buChar char="•"/>
              <a:defRPr/>
            </a:pPr>
            <a:r>
              <a:rPr lang="en-US" dirty="0"/>
              <a:t>Housing cost burden was redefined to focus on low-income populations and a higher level of burden (50% vs. 30% of income) in order to be consistent with definitions from the California Department of Housing and Development.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800" dirty="0">
              <a:latin typeface="Segoe UI"/>
              <a:cs typeface="Segoe UI"/>
            </a:endParaRPr>
          </a:p>
        </p:txBody>
      </p:sp>
      <p:sp>
        <p:nvSpPr>
          <p:cNvPr id="8196" name="Slide Number Placeholder 3">
            <a:extLst>
              <a:ext uri="{FF2B5EF4-FFF2-40B4-BE49-F238E27FC236}">
                <a16:creationId xmlns:a16="http://schemas.microsoft.com/office/drawing/2014/main" id="{84856CC8-8C8B-4F37-8049-3684B5CDC4D1}"/>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1C06D804-25A9-4446-A669-8D1F196989FF}" type="slidenum">
              <a:rPr lang="en-US" altLang="en-US" sz="1200" smtClean="0"/>
              <a:pPr/>
              <a:t>9</a:t>
            </a:fld>
            <a:endParaRPr lang="en-US" altLang="en-US" sz="1200" dirty="0"/>
          </a:p>
        </p:txBody>
      </p:sp>
    </p:spTree>
    <p:extLst>
      <p:ext uri="{BB962C8B-B14F-4D97-AF65-F5344CB8AC3E}">
        <p14:creationId xmlns:p14="http://schemas.microsoft.com/office/powerpoint/2010/main" val="10468906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58A9F7FE-4077-49BE-AAB4-A0CBD146EA0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Rectangle 2"/>
          <p:cNvSpPr>
            <a:spLocks noGrp="1" noChangeArrowheads="1"/>
          </p:cNvSpPr>
          <p:nvPr>
            <p:ph type="ctrTitle"/>
          </p:nvPr>
        </p:nvSpPr>
        <p:spPr>
          <a:xfrm>
            <a:off x="685800" y="682625"/>
            <a:ext cx="7772400" cy="1470025"/>
          </a:xfrm>
        </p:spPr>
        <p:txBody>
          <a:bodyPr/>
          <a:lstStyle>
            <a:lvl1pPr algn="ctr">
              <a:defRPr/>
            </a:lvl1pPr>
          </a:lstStyle>
          <a:p>
            <a:pPr lvl="0"/>
            <a:r>
              <a:rPr lang="en-US" altLang="en-US" noProof="0"/>
              <a:t>Title</a:t>
            </a:r>
          </a:p>
        </p:txBody>
      </p:sp>
      <p:sp>
        <p:nvSpPr>
          <p:cNvPr id="6147" name="Rectangle 3"/>
          <p:cNvSpPr>
            <a:spLocks noGrp="1" noChangeArrowheads="1"/>
          </p:cNvSpPr>
          <p:nvPr>
            <p:ph type="subTitle" idx="1"/>
          </p:nvPr>
        </p:nvSpPr>
        <p:spPr>
          <a:xfrm>
            <a:off x="1371600" y="2438400"/>
            <a:ext cx="6400800" cy="1752600"/>
          </a:xfrm>
        </p:spPr>
        <p:txBody>
          <a:bodyPr/>
          <a:lstStyle>
            <a:lvl1pPr marL="0" indent="0" algn="ctr">
              <a:buFontTx/>
              <a:buNone/>
              <a:defRPr sz="1400"/>
            </a:lvl1pPr>
          </a:lstStyle>
          <a:p>
            <a:pPr lvl="0"/>
            <a:r>
              <a:rPr lang="en-US" altLang="en-US" noProof="0"/>
              <a:t>Click to edit Master subtitle style</a:t>
            </a:r>
          </a:p>
        </p:txBody>
      </p:sp>
      <p:sp>
        <p:nvSpPr>
          <p:cNvPr id="5" name="Rectangle 5">
            <a:extLst>
              <a:ext uri="{FF2B5EF4-FFF2-40B4-BE49-F238E27FC236}">
                <a16:creationId xmlns:a16="http://schemas.microsoft.com/office/drawing/2014/main" id="{F883F83D-4F7B-4C67-983C-59416C0D4052}"/>
              </a:ext>
            </a:extLst>
          </p:cNvPr>
          <p:cNvSpPr>
            <a:spLocks noGrp="1" noChangeArrowheads="1"/>
          </p:cNvSpPr>
          <p:nvPr>
            <p:ph type="ftr" sz="quarter" idx="10"/>
          </p:nvPr>
        </p:nvSpPr>
        <p:spPr>
          <a:xfrm>
            <a:off x="2895600" y="6096000"/>
            <a:ext cx="2895600" cy="476250"/>
          </a:xfrm>
        </p:spPr>
        <p:txBody>
          <a:bodyPr/>
          <a:lstStyle>
            <a:lvl1pPr algn="l" eaLnBrk="0" hangingPunct="0">
              <a:spcBef>
                <a:spcPct val="50000"/>
              </a:spcBef>
              <a:defRPr/>
            </a:lvl1pPr>
          </a:lstStyle>
          <a:p>
            <a:pPr>
              <a:defRPr/>
            </a:pPr>
            <a:r>
              <a:rPr lang="en-US" altLang="en-US" dirty="0"/>
              <a:t>(Enter) DEPARTMENT (ALL CAPS)</a:t>
            </a:r>
            <a:br>
              <a:rPr lang="en-US" altLang="en-US" dirty="0"/>
            </a:br>
            <a:r>
              <a:rPr lang="en-US" altLang="en-US" dirty="0"/>
              <a:t>(Enter) Division or Office (Mixed Case)</a:t>
            </a:r>
          </a:p>
          <a:p>
            <a:pPr>
              <a:defRPr/>
            </a:pPr>
            <a:endParaRPr lang="en-US" altLang="en-US" dirty="0"/>
          </a:p>
        </p:txBody>
      </p:sp>
    </p:spTree>
    <p:extLst>
      <p:ext uri="{BB962C8B-B14F-4D97-AF65-F5344CB8AC3E}">
        <p14:creationId xmlns:p14="http://schemas.microsoft.com/office/powerpoint/2010/main" val="2458992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7DE6C02-72F0-4564-97BA-82A1F478A523}"/>
              </a:ext>
            </a:extLst>
          </p:cNvPr>
          <p:cNvSpPr>
            <a:spLocks noGrp="1" noChangeArrowheads="1"/>
          </p:cNvSpPr>
          <p:nvPr>
            <p:ph type="dt" sz="half" idx="10"/>
          </p:nvPr>
        </p:nvSpPr>
        <p:spPr>
          <a:ln/>
        </p:spPr>
        <p:txBody>
          <a:bodyPr/>
          <a:lstStyle>
            <a:lvl1pPr>
              <a:defRPr/>
            </a:lvl1pPr>
          </a:lstStyle>
          <a:p>
            <a:pPr>
              <a:defRPr/>
            </a:pPr>
            <a:r>
              <a:rPr lang="en-US" altLang="en-US" dirty="0"/>
              <a:t>(Enter) DEPARTMENT (ALL CAPS)</a:t>
            </a:r>
            <a:br>
              <a:rPr lang="en-US" altLang="en-US" dirty="0"/>
            </a:br>
            <a:r>
              <a:rPr lang="en-US" altLang="en-US" dirty="0"/>
              <a:t>(Enter) Division or Office (Mixed Case)</a:t>
            </a:r>
          </a:p>
          <a:p>
            <a:pPr>
              <a:defRPr/>
            </a:pPr>
            <a:endParaRPr lang="en-US" altLang="en-US" dirty="0"/>
          </a:p>
        </p:txBody>
      </p:sp>
      <p:sp>
        <p:nvSpPr>
          <p:cNvPr id="5" name="Rectangle 8">
            <a:extLst>
              <a:ext uri="{FF2B5EF4-FFF2-40B4-BE49-F238E27FC236}">
                <a16:creationId xmlns:a16="http://schemas.microsoft.com/office/drawing/2014/main" id="{3987112A-E14B-447C-B0DE-A7846636B5C1}"/>
              </a:ext>
            </a:extLst>
          </p:cNvPr>
          <p:cNvSpPr>
            <a:spLocks noGrp="1" noChangeArrowheads="1"/>
          </p:cNvSpPr>
          <p:nvPr>
            <p:ph type="sldNum" sz="quarter" idx="11"/>
          </p:nvPr>
        </p:nvSpPr>
        <p:spPr>
          <a:ln/>
        </p:spPr>
        <p:txBody>
          <a:bodyPr/>
          <a:lstStyle>
            <a:lvl1pPr>
              <a:defRPr/>
            </a:lvl1pPr>
          </a:lstStyle>
          <a:p>
            <a:pPr>
              <a:defRPr/>
            </a:pPr>
            <a:fld id="{DAC09490-BCCC-42FD-9B63-4D77CC572B71}" type="slidenum">
              <a:rPr lang="en-US" altLang="en-US"/>
              <a:pPr>
                <a:defRPr/>
              </a:pPr>
              <a:t>‹#›</a:t>
            </a:fld>
            <a:endParaRPr lang="en-US" altLang="en-US" dirty="0"/>
          </a:p>
        </p:txBody>
      </p:sp>
      <p:sp>
        <p:nvSpPr>
          <p:cNvPr id="6" name="Rectangle 10">
            <a:extLst>
              <a:ext uri="{FF2B5EF4-FFF2-40B4-BE49-F238E27FC236}">
                <a16:creationId xmlns:a16="http://schemas.microsoft.com/office/drawing/2014/main" id="{97356A82-CAB6-4E92-AC0C-56F8D81EC863}"/>
              </a:ext>
            </a:extLst>
          </p:cNvPr>
          <p:cNvSpPr>
            <a:spLocks noGrp="1" noChangeArrowheads="1"/>
          </p:cNvSpPr>
          <p:nvPr>
            <p:ph type="ftr" sz="quarter" idx="12"/>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722699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440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440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5BAF1CA-9397-4E64-84E1-59178038B69A}"/>
              </a:ext>
            </a:extLst>
          </p:cNvPr>
          <p:cNvSpPr>
            <a:spLocks noGrp="1" noChangeArrowheads="1"/>
          </p:cNvSpPr>
          <p:nvPr>
            <p:ph type="dt" sz="half" idx="10"/>
          </p:nvPr>
        </p:nvSpPr>
        <p:spPr>
          <a:ln/>
        </p:spPr>
        <p:txBody>
          <a:bodyPr/>
          <a:lstStyle>
            <a:lvl1pPr>
              <a:defRPr/>
            </a:lvl1pPr>
          </a:lstStyle>
          <a:p>
            <a:pPr>
              <a:defRPr/>
            </a:pPr>
            <a:r>
              <a:rPr lang="en-US" altLang="en-US" dirty="0"/>
              <a:t>(Enter) DEPARTMENT (ALL CAPS)</a:t>
            </a:r>
            <a:br>
              <a:rPr lang="en-US" altLang="en-US" dirty="0"/>
            </a:br>
            <a:r>
              <a:rPr lang="en-US" altLang="en-US" dirty="0"/>
              <a:t>(Enter) Division or Office (Mixed Case)</a:t>
            </a:r>
          </a:p>
          <a:p>
            <a:pPr>
              <a:defRPr/>
            </a:pPr>
            <a:endParaRPr lang="en-US" altLang="en-US" dirty="0"/>
          </a:p>
        </p:txBody>
      </p:sp>
      <p:sp>
        <p:nvSpPr>
          <p:cNvPr id="5" name="Rectangle 8">
            <a:extLst>
              <a:ext uri="{FF2B5EF4-FFF2-40B4-BE49-F238E27FC236}">
                <a16:creationId xmlns:a16="http://schemas.microsoft.com/office/drawing/2014/main" id="{E3F74BA5-D9DE-4DB2-8907-B2D4998DB759}"/>
              </a:ext>
            </a:extLst>
          </p:cNvPr>
          <p:cNvSpPr>
            <a:spLocks noGrp="1" noChangeArrowheads="1"/>
          </p:cNvSpPr>
          <p:nvPr>
            <p:ph type="sldNum" sz="quarter" idx="11"/>
          </p:nvPr>
        </p:nvSpPr>
        <p:spPr>
          <a:ln/>
        </p:spPr>
        <p:txBody>
          <a:bodyPr/>
          <a:lstStyle>
            <a:lvl1pPr>
              <a:defRPr/>
            </a:lvl1pPr>
          </a:lstStyle>
          <a:p>
            <a:pPr>
              <a:defRPr/>
            </a:pPr>
            <a:fld id="{4DC59095-D782-4667-9FC5-C37495883EDB}" type="slidenum">
              <a:rPr lang="en-US" altLang="en-US"/>
              <a:pPr>
                <a:defRPr/>
              </a:pPr>
              <a:t>‹#›</a:t>
            </a:fld>
            <a:endParaRPr lang="en-US" altLang="en-US" dirty="0"/>
          </a:p>
        </p:txBody>
      </p:sp>
      <p:sp>
        <p:nvSpPr>
          <p:cNvPr id="6" name="Rectangle 10">
            <a:extLst>
              <a:ext uri="{FF2B5EF4-FFF2-40B4-BE49-F238E27FC236}">
                <a16:creationId xmlns:a16="http://schemas.microsoft.com/office/drawing/2014/main" id="{BAA33041-94D6-4126-9A04-5ECDBD55EDD5}"/>
              </a:ext>
            </a:extLst>
          </p:cNvPr>
          <p:cNvSpPr>
            <a:spLocks noGrp="1" noChangeArrowheads="1"/>
          </p:cNvSpPr>
          <p:nvPr>
            <p:ph type="ftr" sz="quarter" idx="12"/>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15945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82D50ED-384B-40D4-825D-42966D25121B}"/>
              </a:ext>
            </a:extLst>
          </p:cNvPr>
          <p:cNvSpPr>
            <a:spLocks noGrp="1" noChangeArrowheads="1"/>
          </p:cNvSpPr>
          <p:nvPr>
            <p:ph type="dt" sz="half" idx="10"/>
          </p:nvPr>
        </p:nvSpPr>
        <p:spPr>
          <a:ln/>
        </p:spPr>
        <p:txBody>
          <a:bodyPr/>
          <a:lstStyle>
            <a:lvl1pPr>
              <a:defRPr/>
            </a:lvl1pPr>
          </a:lstStyle>
          <a:p>
            <a:pPr>
              <a:defRPr/>
            </a:pPr>
            <a:r>
              <a:rPr lang="en-US" altLang="en-US" dirty="0"/>
              <a:t>(Enter) DEPARTMENT (ALL CAPS)</a:t>
            </a:r>
            <a:br>
              <a:rPr lang="en-US" altLang="en-US" dirty="0"/>
            </a:br>
            <a:r>
              <a:rPr lang="en-US" altLang="en-US" dirty="0"/>
              <a:t>(Enter) Division or Office (Mixed Case)</a:t>
            </a:r>
          </a:p>
          <a:p>
            <a:pPr>
              <a:defRPr/>
            </a:pPr>
            <a:endParaRPr lang="en-US" altLang="en-US" dirty="0"/>
          </a:p>
        </p:txBody>
      </p:sp>
      <p:sp>
        <p:nvSpPr>
          <p:cNvPr id="5" name="Rectangle 8">
            <a:extLst>
              <a:ext uri="{FF2B5EF4-FFF2-40B4-BE49-F238E27FC236}">
                <a16:creationId xmlns:a16="http://schemas.microsoft.com/office/drawing/2014/main" id="{80C5A30F-75AA-4518-9869-86627E711CD6}"/>
              </a:ext>
            </a:extLst>
          </p:cNvPr>
          <p:cNvSpPr>
            <a:spLocks noGrp="1" noChangeArrowheads="1"/>
          </p:cNvSpPr>
          <p:nvPr>
            <p:ph type="sldNum" sz="quarter" idx="11"/>
          </p:nvPr>
        </p:nvSpPr>
        <p:spPr>
          <a:ln/>
        </p:spPr>
        <p:txBody>
          <a:bodyPr/>
          <a:lstStyle>
            <a:lvl1pPr>
              <a:defRPr/>
            </a:lvl1pPr>
          </a:lstStyle>
          <a:p>
            <a:pPr>
              <a:defRPr/>
            </a:pPr>
            <a:fld id="{CB2DE376-2AB4-49D6-8D31-9B3F1A2D794D}" type="slidenum">
              <a:rPr lang="en-US" altLang="en-US"/>
              <a:pPr>
                <a:defRPr/>
              </a:pPr>
              <a:t>‹#›</a:t>
            </a:fld>
            <a:endParaRPr lang="en-US" altLang="en-US" dirty="0"/>
          </a:p>
        </p:txBody>
      </p:sp>
      <p:sp>
        <p:nvSpPr>
          <p:cNvPr id="6" name="Rectangle 10">
            <a:extLst>
              <a:ext uri="{FF2B5EF4-FFF2-40B4-BE49-F238E27FC236}">
                <a16:creationId xmlns:a16="http://schemas.microsoft.com/office/drawing/2014/main" id="{AB43B973-C819-41C3-835F-17967E15BA67}"/>
              </a:ext>
            </a:extLst>
          </p:cNvPr>
          <p:cNvSpPr>
            <a:spLocks noGrp="1" noChangeArrowheads="1"/>
          </p:cNvSpPr>
          <p:nvPr>
            <p:ph type="ftr" sz="quarter" idx="12"/>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2735464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F36FDD24-F3A1-4B03-A13D-0C5C50288123}"/>
              </a:ext>
            </a:extLst>
          </p:cNvPr>
          <p:cNvSpPr>
            <a:spLocks noGrp="1" noChangeArrowheads="1"/>
          </p:cNvSpPr>
          <p:nvPr>
            <p:ph type="dt" sz="half" idx="10"/>
          </p:nvPr>
        </p:nvSpPr>
        <p:spPr>
          <a:ln/>
        </p:spPr>
        <p:txBody>
          <a:bodyPr/>
          <a:lstStyle>
            <a:lvl1pPr>
              <a:defRPr/>
            </a:lvl1pPr>
          </a:lstStyle>
          <a:p>
            <a:pPr>
              <a:defRPr/>
            </a:pPr>
            <a:r>
              <a:rPr lang="en-US" altLang="en-US" dirty="0"/>
              <a:t>(Enter) DEPARTMENT (ALL CAPS)</a:t>
            </a:r>
            <a:br>
              <a:rPr lang="en-US" altLang="en-US" dirty="0"/>
            </a:br>
            <a:r>
              <a:rPr lang="en-US" altLang="en-US" dirty="0"/>
              <a:t>(Enter) Division or Office (Mixed Case)</a:t>
            </a:r>
          </a:p>
          <a:p>
            <a:pPr>
              <a:defRPr/>
            </a:pPr>
            <a:endParaRPr lang="en-US" altLang="en-US" dirty="0"/>
          </a:p>
        </p:txBody>
      </p:sp>
      <p:sp>
        <p:nvSpPr>
          <p:cNvPr id="5" name="Rectangle 8">
            <a:extLst>
              <a:ext uri="{FF2B5EF4-FFF2-40B4-BE49-F238E27FC236}">
                <a16:creationId xmlns:a16="http://schemas.microsoft.com/office/drawing/2014/main" id="{9E796AE7-B403-40E1-B6A1-BC2E2B7DE558}"/>
              </a:ext>
            </a:extLst>
          </p:cNvPr>
          <p:cNvSpPr>
            <a:spLocks noGrp="1" noChangeArrowheads="1"/>
          </p:cNvSpPr>
          <p:nvPr>
            <p:ph type="sldNum" sz="quarter" idx="11"/>
          </p:nvPr>
        </p:nvSpPr>
        <p:spPr>
          <a:ln/>
        </p:spPr>
        <p:txBody>
          <a:bodyPr/>
          <a:lstStyle>
            <a:lvl1pPr>
              <a:defRPr/>
            </a:lvl1pPr>
          </a:lstStyle>
          <a:p>
            <a:pPr>
              <a:defRPr/>
            </a:pPr>
            <a:fld id="{1BD8DD4E-08F8-4DE1-88FF-B7C4D4816523}" type="slidenum">
              <a:rPr lang="en-US" altLang="en-US"/>
              <a:pPr>
                <a:defRPr/>
              </a:pPr>
              <a:t>‹#›</a:t>
            </a:fld>
            <a:endParaRPr lang="en-US" altLang="en-US" dirty="0"/>
          </a:p>
        </p:txBody>
      </p:sp>
      <p:sp>
        <p:nvSpPr>
          <p:cNvPr id="6" name="Rectangle 10">
            <a:extLst>
              <a:ext uri="{FF2B5EF4-FFF2-40B4-BE49-F238E27FC236}">
                <a16:creationId xmlns:a16="http://schemas.microsoft.com/office/drawing/2014/main" id="{105584D2-4CD2-4140-B412-8E48E75BB807}"/>
              </a:ext>
            </a:extLst>
          </p:cNvPr>
          <p:cNvSpPr>
            <a:spLocks noGrp="1" noChangeArrowheads="1"/>
          </p:cNvSpPr>
          <p:nvPr>
            <p:ph type="ftr" sz="quarter" idx="12"/>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411120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ED78B38-31F8-4D2B-A315-3C45EE4B077C}"/>
              </a:ext>
            </a:extLst>
          </p:cNvPr>
          <p:cNvSpPr>
            <a:spLocks noGrp="1" noChangeArrowheads="1"/>
          </p:cNvSpPr>
          <p:nvPr>
            <p:ph type="dt" sz="half" idx="10"/>
          </p:nvPr>
        </p:nvSpPr>
        <p:spPr>
          <a:ln/>
        </p:spPr>
        <p:txBody>
          <a:bodyPr/>
          <a:lstStyle>
            <a:lvl1pPr>
              <a:defRPr/>
            </a:lvl1pPr>
          </a:lstStyle>
          <a:p>
            <a:pPr>
              <a:defRPr/>
            </a:pPr>
            <a:r>
              <a:rPr lang="en-US" altLang="en-US" dirty="0"/>
              <a:t>(Enter) DEPARTMENT (ALL CAPS)</a:t>
            </a:r>
            <a:br>
              <a:rPr lang="en-US" altLang="en-US" dirty="0"/>
            </a:br>
            <a:r>
              <a:rPr lang="en-US" altLang="en-US" dirty="0"/>
              <a:t>(Enter) Division or Office (Mixed Case)</a:t>
            </a:r>
          </a:p>
          <a:p>
            <a:pPr>
              <a:defRPr/>
            </a:pPr>
            <a:endParaRPr lang="en-US" altLang="en-US" dirty="0"/>
          </a:p>
        </p:txBody>
      </p:sp>
      <p:sp>
        <p:nvSpPr>
          <p:cNvPr id="6" name="Rectangle 8">
            <a:extLst>
              <a:ext uri="{FF2B5EF4-FFF2-40B4-BE49-F238E27FC236}">
                <a16:creationId xmlns:a16="http://schemas.microsoft.com/office/drawing/2014/main" id="{0638B438-BC72-44E1-BA61-8155F6411A63}"/>
              </a:ext>
            </a:extLst>
          </p:cNvPr>
          <p:cNvSpPr>
            <a:spLocks noGrp="1" noChangeArrowheads="1"/>
          </p:cNvSpPr>
          <p:nvPr>
            <p:ph type="sldNum" sz="quarter" idx="11"/>
          </p:nvPr>
        </p:nvSpPr>
        <p:spPr>
          <a:ln/>
        </p:spPr>
        <p:txBody>
          <a:bodyPr/>
          <a:lstStyle>
            <a:lvl1pPr>
              <a:defRPr/>
            </a:lvl1pPr>
          </a:lstStyle>
          <a:p>
            <a:pPr>
              <a:defRPr/>
            </a:pPr>
            <a:fld id="{51DF8F7F-4C17-415D-BE8B-9C40700152C4}" type="slidenum">
              <a:rPr lang="en-US" altLang="en-US"/>
              <a:pPr>
                <a:defRPr/>
              </a:pPr>
              <a:t>‹#›</a:t>
            </a:fld>
            <a:endParaRPr lang="en-US" altLang="en-US" dirty="0"/>
          </a:p>
        </p:txBody>
      </p:sp>
      <p:sp>
        <p:nvSpPr>
          <p:cNvPr id="7" name="Rectangle 10">
            <a:extLst>
              <a:ext uri="{FF2B5EF4-FFF2-40B4-BE49-F238E27FC236}">
                <a16:creationId xmlns:a16="http://schemas.microsoft.com/office/drawing/2014/main" id="{3756B5CA-0282-4647-AB3F-568247806D52}"/>
              </a:ext>
            </a:extLst>
          </p:cNvPr>
          <p:cNvSpPr>
            <a:spLocks noGrp="1" noChangeArrowheads="1"/>
          </p:cNvSpPr>
          <p:nvPr>
            <p:ph type="ftr" sz="quarter" idx="12"/>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3710512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D324625-508D-4E2F-B7D9-AA6AC06ED62F}"/>
              </a:ext>
            </a:extLst>
          </p:cNvPr>
          <p:cNvSpPr>
            <a:spLocks noGrp="1" noChangeArrowheads="1"/>
          </p:cNvSpPr>
          <p:nvPr>
            <p:ph type="dt" sz="half" idx="10"/>
          </p:nvPr>
        </p:nvSpPr>
        <p:spPr>
          <a:ln/>
        </p:spPr>
        <p:txBody>
          <a:bodyPr/>
          <a:lstStyle>
            <a:lvl1pPr>
              <a:defRPr/>
            </a:lvl1pPr>
          </a:lstStyle>
          <a:p>
            <a:pPr>
              <a:defRPr/>
            </a:pPr>
            <a:r>
              <a:rPr lang="en-US" altLang="en-US" dirty="0"/>
              <a:t>(Enter) DEPARTMENT (ALL CAPS)</a:t>
            </a:r>
            <a:br>
              <a:rPr lang="en-US" altLang="en-US" dirty="0"/>
            </a:br>
            <a:r>
              <a:rPr lang="en-US" altLang="en-US" dirty="0"/>
              <a:t>(Enter) Division or Office (Mixed Case)</a:t>
            </a:r>
          </a:p>
          <a:p>
            <a:pPr>
              <a:defRPr/>
            </a:pPr>
            <a:endParaRPr lang="en-US" altLang="en-US" dirty="0"/>
          </a:p>
        </p:txBody>
      </p:sp>
      <p:sp>
        <p:nvSpPr>
          <p:cNvPr id="8" name="Rectangle 8">
            <a:extLst>
              <a:ext uri="{FF2B5EF4-FFF2-40B4-BE49-F238E27FC236}">
                <a16:creationId xmlns:a16="http://schemas.microsoft.com/office/drawing/2014/main" id="{EE65FB38-2557-4613-A947-FDB1698D93AE}"/>
              </a:ext>
            </a:extLst>
          </p:cNvPr>
          <p:cNvSpPr>
            <a:spLocks noGrp="1" noChangeArrowheads="1"/>
          </p:cNvSpPr>
          <p:nvPr>
            <p:ph type="sldNum" sz="quarter" idx="11"/>
          </p:nvPr>
        </p:nvSpPr>
        <p:spPr>
          <a:ln/>
        </p:spPr>
        <p:txBody>
          <a:bodyPr/>
          <a:lstStyle>
            <a:lvl1pPr>
              <a:defRPr/>
            </a:lvl1pPr>
          </a:lstStyle>
          <a:p>
            <a:pPr>
              <a:defRPr/>
            </a:pPr>
            <a:fld id="{7758BA45-2A4C-4EE0-A798-81541D4D3385}" type="slidenum">
              <a:rPr lang="en-US" altLang="en-US"/>
              <a:pPr>
                <a:defRPr/>
              </a:pPr>
              <a:t>‹#›</a:t>
            </a:fld>
            <a:endParaRPr lang="en-US" altLang="en-US" dirty="0"/>
          </a:p>
        </p:txBody>
      </p:sp>
      <p:sp>
        <p:nvSpPr>
          <p:cNvPr id="9" name="Rectangle 10">
            <a:extLst>
              <a:ext uri="{FF2B5EF4-FFF2-40B4-BE49-F238E27FC236}">
                <a16:creationId xmlns:a16="http://schemas.microsoft.com/office/drawing/2014/main" id="{FEE531C8-4C9C-4FC9-80EF-A58E2F7FBCB7}"/>
              </a:ext>
            </a:extLst>
          </p:cNvPr>
          <p:cNvSpPr>
            <a:spLocks noGrp="1" noChangeArrowheads="1"/>
          </p:cNvSpPr>
          <p:nvPr>
            <p:ph type="ftr" sz="quarter" idx="12"/>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3811016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656CAAA-D203-494E-B63E-EE8343423562}"/>
              </a:ext>
            </a:extLst>
          </p:cNvPr>
          <p:cNvSpPr>
            <a:spLocks noGrp="1" noChangeArrowheads="1"/>
          </p:cNvSpPr>
          <p:nvPr>
            <p:ph type="dt" sz="half" idx="10"/>
          </p:nvPr>
        </p:nvSpPr>
        <p:spPr>
          <a:ln/>
        </p:spPr>
        <p:txBody>
          <a:bodyPr/>
          <a:lstStyle>
            <a:lvl1pPr>
              <a:defRPr/>
            </a:lvl1pPr>
          </a:lstStyle>
          <a:p>
            <a:pPr>
              <a:defRPr/>
            </a:pPr>
            <a:r>
              <a:rPr lang="en-US" altLang="en-US" dirty="0"/>
              <a:t>(Enter) DEPARTMENT (ALL CAPS)</a:t>
            </a:r>
            <a:br>
              <a:rPr lang="en-US" altLang="en-US" dirty="0"/>
            </a:br>
            <a:r>
              <a:rPr lang="en-US" altLang="en-US" dirty="0"/>
              <a:t>(Enter) Division or Office (Mixed Case)</a:t>
            </a:r>
          </a:p>
          <a:p>
            <a:pPr>
              <a:defRPr/>
            </a:pPr>
            <a:endParaRPr lang="en-US" altLang="en-US" dirty="0"/>
          </a:p>
        </p:txBody>
      </p:sp>
      <p:sp>
        <p:nvSpPr>
          <p:cNvPr id="4" name="Rectangle 8">
            <a:extLst>
              <a:ext uri="{FF2B5EF4-FFF2-40B4-BE49-F238E27FC236}">
                <a16:creationId xmlns:a16="http://schemas.microsoft.com/office/drawing/2014/main" id="{3E8FB73A-9303-4CA4-929C-B4F3A15335FA}"/>
              </a:ext>
            </a:extLst>
          </p:cNvPr>
          <p:cNvSpPr>
            <a:spLocks noGrp="1" noChangeArrowheads="1"/>
          </p:cNvSpPr>
          <p:nvPr>
            <p:ph type="sldNum" sz="quarter" idx="11"/>
          </p:nvPr>
        </p:nvSpPr>
        <p:spPr>
          <a:ln/>
        </p:spPr>
        <p:txBody>
          <a:bodyPr/>
          <a:lstStyle>
            <a:lvl1pPr>
              <a:defRPr/>
            </a:lvl1pPr>
          </a:lstStyle>
          <a:p>
            <a:pPr>
              <a:defRPr/>
            </a:pPr>
            <a:fld id="{7F295B0C-5EEE-4FE9-B443-36D62AD83C4C}" type="slidenum">
              <a:rPr lang="en-US" altLang="en-US"/>
              <a:pPr>
                <a:defRPr/>
              </a:pPr>
              <a:t>‹#›</a:t>
            </a:fld>
            <a:endParaRPr lang="en-US" altLang="en-US" dirty="0"/>
          </a:p>
        </p:txBody>
      </p:sp>
      <p:sp>
        <p:nvSpPr>
          <p:cNvPr id="5" name="Rectangle 10">
            <a:extLst>
              <a:ext uri="{FF2B5EF4-FFF2-40B4-BE49-F238E27FC236}">
                <a16:creationId xmlns:a16="http://schemas.microsoft.com/office/drawing/2014/main" id="{63E89F18-1B0E-4658-9A59-DEE8664953A1}"/>
              </a:ext>
            </a:extLst>
          </p:cNvPr>
          <p:cNvSpPr>
            <a:spLocks noGrp="1" noChangeArrowheads="1"/>
          </p:cNvSpPr>
          <p:nvPr>
            <p:ph type="ftr" sz="quarter" idx="12"/>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1219612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FCCE0BD-5A2B-4BFE-A09B-4BDD131A15BD}"/>
              </a:ext>
            </a:extLst>
          </p:cNvPr>
          <p:cNvSpPr>
            <a:spLocks noGrp="1" noChangeArrowheads="1"/>
          </p:cNvSpPr>
          <p:nvPr>
            <p:ph type="dt" sz="half" idx="10"/>
          </p:nvPr>
        </p:nvSpPr>
        <p:spPr>
          <a:ln/>
        </p:spPr>
        <p:txBody>
          <a:bodyPr/>
          <a:lstStyle>
            <a:lvl1pPr>
              <a:defRPr/>
            </a:lvl1pPr>
          </a:lstStyle>
          <a:p>
            <a:pPr>
              <a:defRPr/>
            </a:pPr>
            <a:r>
              <a:rPr lang="en-US" altLang="en-US" dirty="0"/>
              <a:t>(Enter) DEPARTMENT (ALL CAPS)</a:t>
            </a:r>
            <a:br>
              <a:rPr lang="en-US" altLang="en-US" dirty="0"/>
            </a:br>
            <a:r>
              <a:rPr lang="en-US" altLang="en-US" dirty="0"/>
              <a:t>(Enter) Division or Office (Mixed Case)</a:t>
            </a:r>
          </a:p>
          <a:p>
            <a:pPr>
              <a:defRPr/>
            </a:pPr>
            <a:endParaRPr lang="en-US" altLang="en-US" dirty="0"/>
          </a:p>
        </p:txBody>
      </p:sp>
      <p:sp>
        <p:nvSpPr>
          <p:cNvPr id="3" name="Rectangle 8">
            <a:extLst>
              <a:ext uri="{FF2B5EF4-FFF2-40B4-BE49-F238E27FC236}">
                <a16:creationId xmlns:a16="http://schemas.microsoft.com/office/drawing/2014/main" id="{8EFD88DA-D7F5-42C3-8832-2D488AC193B3}"/>
              </a:ext>
            </a:extLst>
          </p:cNvPr>
          <p:cNvSpPr>
            <a:spLocks noGrp="1" noChangeArrowheads="1"/>
          </p:cNvSpPr>
          <p:nvPr>
            <p:ph type="sldNum" sz="quarter" idx="11"/>
          </p:nvPr>
        </p:nvSpPr>
        <p:spPr>
          <a:ln/>
        </p:spPr>
        <p:txBody>
          <a:bodyPr/>
          <a:lstStyle>
            <a:lvl1pPr>
              <a:defRPr/>
            </a:lvl1pPr>
          </a:lstStyle>
          <a:p>
            <a:pPr>
              <a:defRPr/>
            </a:pPr>
            <a:fld id="{12B78A66-1BAB-43EE-AED2-9F525CDBFD6D}" type="slidenum">
              <a:rPr lang="en-US" altLang="en-US"/>
              <a:pPr>
                <a:defRPr/>
              </a:pPr>
              <a:t>‹#›</a:t>
            </a:fld>
            <a:endParaRPr lang="en-US" altLang="en-US" dirty="0"/>
          </a:p>
        </p:txBody>
      </p:sp>
      <p:sp>
        <p:nvSpPr>
          <p:cNvPr id="4" name="Rectangle 10">
            <a:extLst>
              <a:ext uri="{FF2B5EF4-FFF2-40B4-BE49-F238E27FC236}">
                <a16:creationId xmlns:a16="http://schemas.microsoft.com/office/drawing/2014/main" id="{5DF91448-A2E8-4DCB-BB00-CD02B3B9DABC}"/>
              </a:ext>
            </a:extLst>
          </p:cNvPr>
          <p:cNvSpPr>
            <a:spLocks noGrp="1" noChangeArrowheads="1"/>
          </p:cNvSpPr>
          <p:nvPr>
            <p:ph type="ftr" sz="quarter" idx="12"/>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205853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11ADD99C-82F6-420C-B362-1AB7170E61F3}"/>
              </a:ext>
            </a:extLst>
          </p:cNvPr>
          <p:cNvSpPr>
            <a:spLocks noGrp="1" noChangeArrowheads="1"/>
          </p:cNvSpPr>
          <p:nvPr>
            <p:ph type="dt" sz="half" idx="10"/>
          </p:nvPr>
        </p:nvSpPr>
        <p:spPr>
          <a:ln/>
        </p:spPr>
        <p:txBody>
          <a:bodyPr/>
          <a:lstStyle>
            <a:lvl1pPr>
              <a:defRPr/>
            </a:lvl1pPr>
          </a:lstStyle>
          <a:p>
            <a:pPr>
              <a:defRPr/>
            </a:pPr>
            <a:r>
              <a:rPr lang="en-US" altLang="en-US" dirty="0"/>
              <a:t>(Enter) DEPARTMENT (ALL CAPS)</a:t>
            </a:r>
            <a:br>
              <a:rPr lang="en-US" altLang="en-US" dirty="0"/>
            </a:br>
            <a:r>
              <a:rPr lang="en-US" altLang="en-US" dirty="0"/>
              <a:t>(Enter) Division or Office (Mixed Case)</a:t>
            </a:r>
          </a:p>
          <a:p>
            <a:pPr>
              <a:defRPr/>
            </a:pPr>
            <a:endParaRPr lang="en-US" altLang="en-US" dirty="0"/>
          </a:p>
        </p:txBody>
      </p:sp>
      <p:sp>
        <p:nvSpPr>
          <p:cNvPr id="6" name="Rectangle 8">
            <a:extLst>
              <a:ext uri="{FF2B5EF4-FFF2-40B4-BE49-F238E27FC236}">
                <a16:creationId xmlns:a16="http://schemas.microsoft.com/office/drawing/2014/main" id="{99D33021-DB67-41FE-A203-3DC4641243B1}"/>
              </a:ext>
            </a:extLst>
          </p:cNvPr>
          <p:cNvSpPr>
            <a:spLocks noGrp="1" noChangeArrowheads="1"/>
          </p:cNvSpPr>
          <p:nvPr>
            <p:ph type="sldNum" sz="quarter" idx="11"/>
          </p:nvPr>
        </p:nvSpPr>
        <p:spPr>
          <a:ln/>
        </p:spPr>
        <p:txBody>
          <a:bodyPr/>
          <a:lstStyle>
            <a:lvl1pPr>
              <a:defRPr/>
            </a:lvl1pPr>
          </a:lstStyle>
          <a:p>
            <a:pPr>
              <a:defRPr/>
            </a:pPr>
            <a:fld id="{4A3ACE5D-87E3-4AA8-810A-439A044392CD}" type="slidenum">
              <a:rPr lang="en-US" altLang="en-US"/>
              <a:pPr>
                <a:defRPr/>
              </a:pPr>
              <a:t>‹#›</a:t>
            </a:fld>
            <a:endParaRPr lang="en-US" altLang="en-US" dirty="0"/>
          </a:p>
        </p:txBody>
      </p:sp>
      <p:sp>
        <p:nvSpPr>
          <p:cNvPr id="7" name="Rectangle 10">
            <a:extLst>
              <a:ext uri="{FF2B5EF4-FFF2-40B4-BE49-F238E27FC236}">
                <a16:creationId xmlns:a16="http://schemas.microsoft.com/office/drawing/2014/main" id="{4DFBCBB2-5FA6-4B29-8F7B-CF1A5E826479}"/>
              </a:ext>
            </a:extLst>
          </p:cNvPr>
          <p:cNvSpPr>
            <a:spLocks noGrp="1" noChangeArrowheads="1"/>
          </p:cNvSpPr>
          <p:nvPr>
            <p:ph type="ftr" sz="quarter" idx="12"/>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487453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55C04240-EFAD-45DB-A3F4-F6725C8F8218}"/>
              </a:ext>
            </a:extLst>
          </p:cNvPr>
          <p:cNvSpPr>
            <a:spLocks noGrp="1" noChangeArrowheads="1"/>
          </p:cNvSpPr>
          <p:nvPr>
            <p:ph type="dt" sz="half" idx="10"/>
          </p:nvPr>
        </p:nvSpPr>
        <p:spPr>
          <a:ln/>
        </p:spPr>
        <p:txBody>
          <a:bodyPr/>
          <a:lstStyle>
            <a:lvl1pPr>
              <a:defRPr/>
            </a:lvl1pPr>
          </a:lstStyle>
          <a:p>
            <a:pPr>
              <a:defRPr/>
            </a:pPr>
            <a:r>
              <a:rPr lang="en-US" altLang="en-US" dirty="0"/>
              <a:t>(Enter) DEPARTMENT (ALL CAPS)</a:t>
            </a:r>
            <a:br>
              <a:rPr lang="en-US" altLang="en-US" dirty="0"/>
            </a:br>
            <a:r>
              <a:rPr lang="en-US" altLang="en-US" dirty="0"/>
              <a:t>(Enter) Division or Office (Mixed Case)</a:t>
            </a:r>
          </a:p>
          <a:p>
            <a:pPr>
              <a:defRPr/>
            </a:pPr>
            <a:endParaRPr lang="en-US" altLang="en-US" dirty="0"/>
          </a:p>
        </p:txBody>
      </p:sp>
      <p:sp>
        <p:nvSpPr>
          <p:cNvPr id="6" name="Rectangle 8">
            <a:extLst>
              <a:ext uri="{FF2B5EF4-FFF2-40B4-BE49-F238E27FC236}">
                <a16:creationId xmlns:a16="http://schemas.microsoft.com/office/drawing/2014/main" id="{2E0553CE-A968-4823-B072-FCE568D3D67D}"/>
              </a:ext>
            </a:extLst>
          </p:cNvPr>
          <p:cNvSpPr>
            <a:spLocks noGrp="1" noChangeArrowheads="1"/>
          </p:cNvSpPr>
          <p:nvPr>
            <p:ph type="sldNum" sz="quarter" idx="11"/>
          </p:nvPr>
        </p:nvSpPr>
        <p:spPr>
          <a:ln/>
        </p:spPr>
        <p:txBody>
          <a:bodyPr/>
          <a:lstStyle>
            <a:lvl1pPr>
              <a:defRPr/>
            </a:lvl1pPr>
          </a:lstStyle>
          <a:p>
            <a:pPr>
              <a:defRPr/>
            </a:pPr>
            <a:fld id="{2375954B-97D5-46E7-979A-BAEEF2A328EC}" type="slidenum">
              <a:rPr lang="en-US" altLang="en-US"/>
              <a:pPr>
                <a:defRPr/>
              </a:pPr>
              <a:t>‹#›</a:t>
            </a:fld>
            <a:endParaRPr lang="en-US" altLang="en-US" dirty="0"/>
          </a:p>
        </p:txBody>
      </p:sp>
      <p:sp>
        <p:nvSpPr>
          <p:cNvPr id="7" name="Rectangle 10">
            <a:extLst>
              <a:ext uri="{FF2B5EF4-FFF2-40B4-BE49-F238E27FC236}">
                <a16:creationId xmlns:a16="http://schemas.microsoft.com/office/drawing/2014/main" id="{A459EBC1-8C3B-4007-B85D-B32191D96792}"/>
              </a:ext>
            </a:extLst>
          </p:cNvPr>
          <p:cNvSpPr>
            <a:spLocks noGrp="1" noChangeArrowheads="1"/>
          </p:cNvSpPr>
          <p:nvPr>
            <p:ph type="ftr" sz="quarter" idx="12"/>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655208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2">
            <a:extLst>
              <a:ext uri="{FF2B5EF4-FFF2-40B4-BE49-F238E27FC236}">
                <a16:creationId xmlns:a16="http://schemas.microsoft.com/office/drawing/2014/main" id="{58D0FCA8-A2A8-413F-B09B-9B047C9740D3}"/>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a16="http://schemas.microsoft.com/office/drawing/2014/main" id="{E1210AA7-7901-4CBE-A167-0F333320850B}"/>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id="{B08D3C87-7354-4F7D-B912-0E683F9FF1F2}"/>
              </a:ext>
            </a:extLst>
          </p:cNvPr>
          <p:cNvSpPr>
            <a:spLocks noGrp="1" noChangeArrowheads="1"/>
          </p:cNvSpPr>
          <p:nvPr>
            <p:ph type="body" idx="1"/>
          </p:nvPr>
        </p:nvSpPr>
        <p:spPr bwMode="auto">
          <a:xfrm>
            <a:off x="457200" y="1600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4" name="Rectangle 4">
            <a:extLst>
              <a:ext uri="{FF2B5EF4-FFF2-40B4-BE49-F238E27FC236}">
                <a16:creationId xmlns:a16="http://schemas.microsoft.com/office/drawing/2014/main" id="{46435F95-AF6F-4C4A-9548-BAC2DFD70759}"/>
              </a:ext>
            </a:extLst>
          </p:cNvPr>
          <p:cNvSpPr>
            <a:spLocks noGrp="1" noChangeArrowheads="1"/>
          </p:cNvSpPr>
          <p:nvPr>
            <p:ph type="dt" sz="half" idx="2"/>
          </p:nvPr>
        </p:nvSpPr>
        <p:spPr bwMode="auto">
          <a:xfrm>
            <a:off x="304800" y="5943600"/>
            <a:ext cx="35052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spcBef>
                <a:spcPct val="50000"/>
              </a:spcBef>
              <a:defRPr sz="1200">
                <a:solidFill>
                  <a:srgbClr val="005595"/>
                </a:solidFill>
                <a:latin typeface="+mn-lt"/>
              </a:defRPr>
            </a:lvl1pPr>
          </a:lstStyle>
          <a:p>
            <a:pPr>
              <a:defRPr/>
            </a:pPr>
            <a:r>
              <a:rPr lang="en-US" altLang="en-US" dirty="0"/>
              <a:t>(Enter) DEPARTMENT (ALL CAPS)</a:t>
            </a:r>
            <a:br>
              <a:rPr lang="en-US" altLang="en-US" dirty="0"/>
            </a:br>
            <a:r>
              <a:rPr lang="en-US" altLang="en-US" dirty="0"/>
              <a:t>(Enter) Division or Office (Mixed Case)</a:t>
            </a:r>
          </a:p>
          <a:p>
            <a:pPr>
              <a:defRPr/>
            </a:pPr>
            <a:endParaRPr lang="en-US" altLang="en-US" dirty="0"/>
          </a:p>
        </p:txBody>
      </p:sp>
      <p:sp>
        <p:nvSpPr>
          <p:cNvPr id="5128" name="Rectangle 8">
            <a:extLst>
              <a:ext uri="{FF2B5EF4-FFF2-40B4-BE49-F238E27FC236}">
                <a16:creationId xmlns:a16="http://schemas.microsoft.com/office/drawing/2014/main" id="{03A6A03F-5458-4668-AF2A-F5549CBBCF23}"/>
              </a:ext>
            </a:extLst>
          </p:cNvPr>
          <p:cNvSpPr>
            <a:spLocks noGrp="1" noChangeArrowheads="1"/>
          </p:cNvSpPr>
          <p:nvPr>
            <p:ph type="sldNum" sz="quarter" idx="4"/>
          </p:nvPr>
        </p:nvSpPr>
        <p:spPr bwMode="auto">
          <a:xfrm>
            <a:off x="304800" y="6477000"/>
            <a:ext cx="2133600" cy="2476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solidFill>
                  <a:srgbClr val="005595"/>
                </a:solidFill>
                <a:latin typeface="+mn-lt"/>
              </a:defRPr>
            </a:lvl1pPr>
          </a:lstStyle>
          <a:p>
            <a:pPr>
              <a:defRPr/>
            </a:pPr>
            <a:fld id="{28A00A59-7007-474F-9B74-DBFE0F7898B8}" type="slidenum">
              <a:rPr lang="en-US" altLang="en-US"/>
              <a:pPr>
                <a:defRPr/>
              </a:pPr>
              <a:t>‹#›</a:t>
            </a:fld>
            <a:endParaRPr lang="en-US" altLang="en-US" dirty="0"/>
          </a:p>
        </p:txBody>
      </p:sp>
      <p:sp>
        <p:nvSpPr>
          <p:cNvPr id="5130" name="Rectangle 10">
            <a:extLst>
              <a:ext uri="{FF2B5EF4-FFF2-40B4-BE49-F238E27FC236}">
                <a16:creationId xmlns:a16="http://schemas.microsoft.com/office/drawing/2014/main" id="{0E76953B-4B2D-4525-BB6E-469B25405653}"/>
              </a:ext>
            </a:extLst>
          </p:cNvPr>
          <p:cNvSpPr>
            <a:spLocks noGrp="1" noChangeArrowheads="1"/>
          </p:cNvSpPr>
          <p:nvPr>
            <p:ph type="ftr" sz="quarter" idx="3"/>
          </p:nvPr>
        </p:nvSpPr>
        <p:spPr bwMode="auto">
          <a:xfrm>
            <a:off x="3124200" y="6477000"/>
            <a:ext cx="2895600" cy="3238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200">
                <a:solidFill>
                  <a:srgbClr val="005595"/>
                </a:solidFill>
                <a:latin typeface="+mn-lt"/>
              </a:defRPr>
            </a:lvl1pPr>
          </a:lstStyle>
          <a:p>
            <a:pPr>
              <a:defRPr/>
            </a:pPr>
            <a:endParaRPr lang="en-US" altLang="en-US" dirty="0"/>
          </a:p>
        </p:txBody>
      </p:sp>
    </p:spTree>
  </p:cSld>
  <p:clrMap bg1="lt1" tx1="dk1" bg2="lt2" tx2="dk2" accent1="accent1" accent2="accent2" accent3="accent3" accent4="accent4" accent5="accent5" accent6="accent6" hlink="hlink" folHlink="folHlink"/>
  <p:sldLayoutIdLst>
    <p:sldLayoutId id="2147483696"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p:txStyles>
    <p:titleStyle>
      <a:lvl1pPr algn="l" rtl="0" eaLnBrk="0" fontAlgn="base" hangingPunct="0">
        <a:spcBef>
          <a:spcPct val="0"/>
        </a:spcBef>
        <a:spcAft>
          <a:spcPct val="0"/>
        </a:spcAft>
        <a:defRPr sz="3200" b="1" kern="1200">
          <a:solidFill>
            <a:srgbClr val="005595"/>
          </a:solidFill>
          <a:latin typeface="+mj-lt"/>
          <a:ea typeface="+mj-ea"/>
          <a:cs typeface="+mj-cs"/>
        </a:defRPr>
      </a:lvl1pPr>
      <a:lvl2pPr algn="l" rtl="0" eaLnBrk="0" fontAlgn="base" hangingPunct="0">
        <a:spcBef>
          <a:spcPct val="0"/>
        </a:spcBef>
        <a:spcAft>
          <a:spcPct val="0"/>
        </a:spcAft>
        <a:defRPr sz="3200" b="1">
          <a:solidFill>
            <a:srgbClr val="005595"/>
          </a:solidFill>
          <a:latin typeface="Arial" panose="020B0604020202020204" pitchFamily="34" charset="0"/>
        </a:defRPr>
      </a:lvl2pPr>
      <a:lvl3pPr algn="l" rtl="0" eaLnBrk="0" fontAlgn="base" hangingPunct="0">
        <a:spcBef>
          <a:spcPct val="0"/>
        </a:spcBef>
        <a:spcAft>
          <a:spcPct val="0"/>
        </a:spcAft>
        <a:defRPr sz="3200" b="1">
          <a:solidFill>
            <a:srgbClr val="005595"/>
          </a:solidFill>
          <a:latin typeface="Arial" panose="020B0604020202020204" pitchFamily="34" charset="0"/>
        </a:defRPr>
      </a:lvl3pPr>
      <a:lvl4pPr algn="l" rtl="0" eaLnBrk="0" fontAlgn="base" hangingPunct="0">
        <a:spcBef>
          <a:spcPct val="0"/>
        </a:spcBef>
        <a:spcAft>
          <a:spcPct val="0"/>
        </a:spcAft>
        <a:defRPr sz="3200" b="1">
          <a:solidFill>
            <a:srgbClr val="005595"/>
          </a:solidFill>
          <a:latin typeface="Arial" panose="020B0604020202020204" pitchFamily="34" charset="0"/>
        </a:defRPr>
      </a:lvl4pPr>
      <a:lvl5pPr algn="l" rtl="0" eaLnBrk="0" fontAlgn="base" hangingPunct="0">
        <a:spcBef>
          <a:spcPct val="0"/>
        </a:spcBef>
        <a:spcAft>
          <a:spcPct val="0"/>
        </a:spcAft>
        <a:defRPr sz="3200" b="1">
          <a:solidFill>
            <a:srgbClr val="005595"/>
          </a:solidFill>
          <a:latin typeface="Arial" panose="020B0604020202020204" pitchFamily="34" charset="0"/>
        </a:defRPr>
      </a:lvl5pPr>
      <a:lvl6pPr marL="457200" algn="l" rtl="0" fontAlgn="base">
        <a:spcBef>
          <a:spcPct val="0"/>
        </a:spcBef>
        <a:spcAft>
          <a:spcPct val="0"/>
        </a:spcAft>
        <a:defRPr sz="3200" b="1">
          <a:solidFill>
            <a:srgbClr val="005595"/>
          </a:solidFill>
          <a:latin typeface="Arial" panose="020B0604020202020204" pitchFamily="34" charset="0"/>
        </a:defRPr>
      </a:lvl6pPr>
      <a:lvl7pPr marL="914400" algn="l" rtl="0" fontAlgn="base">
        <a:spcBef>
          <a:spcPct val="0"/>
        </a:spcBef>
        <a:spcAft>
          <a:spcPct val="0"/>
        </a:spcAft>
        <a:defRPr sz="3200" b="1">
          <a:solidFill>
            <a:srgbClr val="005595"/>
          </a:solidFill>
          <a:latin typeface="Arial" panose="020B0604020202020204" pitchFamily="34" charset="0"/>
        </a:defRPr>
      </a:lvl7pPr>
      <a:lvl8pPr marL="1371600" algn="l" rtl="0" fontAlgn="base">
        <a:spcBef>
          <a:spcPct val="0"/>
        </a:spcBef>
        <a:spcAft>
          <a:spcPct val="0"/>
        </a:spcAft>
        <a:defRPr sz="3200" b="1">
          <a:solidFill>
            <a:srgbClr val="005595"/>
          </a:solidFill>
          <a:latin typeface="Arial" panose="020B0604020202020204" pitchFamily="34" charset="0"/>
        </a:defRPr>
      </a:lvl8pPr>
      <a:lvl9pPr marL="1828800" algn="l" rtl="0" fontAlgn="base">
        <a:spcBef>
          <a:spcPct val="0"/>
        </a:spcBef>
        <a:spcAft>
          <a:spcPct val="0"/>
        </a:spcAft>
        <a:defRPr sz="3200" b="1">
          <a:solidFill>
            <a:srgbClr val="005595"/>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2000" kern="1200">
          <a:solidFill>
            <a:srgbClr val="005595"/>
          </a:solidFill>
          <a:latin typeface="+mn-lt"/>
          <a:ea typeface="+mn-ea"/>
          <a:cs typeface="+mn-cs"/>
        </a:defRPr>
      </a:lvl1pPr>
      <a:lvl2pPr marL="742950" indent="-285750" algn="l" rtl="0" eaLnBrk="0" fontAlgn="base" hangingPunct="0">
        <a:spcBef>
          <a:spcPct val="20000"/>
        </a:spcBef>
        <a:spcAft>
          <a:spcPct val="0"/>
        </a:spcAft>
        <a:buChar char="–"/>
        <a:defRPr kern="1200">
          <a:solidFill>
            <a:srgbClr val="005595"/>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5595"/>
          </a:solidFill>
          <a:latin typeface="+mn-lt"/>
          <a:ea typeface="+mn-ea"/>
          <a:cs typeface="+mn-cs"/>
        </a:defRPr>
      </a:lvl3pPr>
      <a:lvl4pPr marL="1600200" indent="-228600" algn="l" rtl="0" eaLnBrk="0" fontAlgn="base" hangingPunct="0">
        <a:spcBef>
          <a:spcPct val="20000"/>
        </a:spcBef>
        <a:spcAft>
          <a:spcPct val="0"/>
        </a:spcAft>
        <a:buChar char="–"/>
        <a:defRPr sz="1400" kern="1200">
          <a:solidFill>
            <a:srgbClr val="005595"/>
          </a:solidFill>
          <a:latin typeface="+mn-lt"/>
          <a:ea typeface="+mn-ea"/>
          <a:cs typeface="+mn-cs"/>
        </a:defRPr>
      </a:lvl4pPr>
      <a:lvl5pPr marL="2057400" indent="-228600" algn="l" rtl="0" eaLnBrk="0" fontAlgn="base" hangingPunct="0">
        <a:spcBef>
          <a:spcPct val="20000"/>
        </a:spcBef>
        <a:spcAft>
          <a:spcPct val="0"/>
        </a:spcAft>
        <a:buChar char="»"/>
        <a:defRPr sz="1400" kern="1200">
          <a:solidFill>
            <a:srgbClr val="00559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cdc.gov/places/index.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healthyplacesindex.org/policy-actions/"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eric.c.main@state.or.u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healthyplacesindex.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6CBE1A7F-7593-490F-ABBA-BF3E541D70EA}"/>
              </a:ext>
            </a:extLst>
          </p:cNvPr>
          <p:cNvSpPr>
            <a:spLocks noGrp="1" noChangeArrowheads="1"/>
          </p:cNvSpPr>
          <p:nvPr>
            <p:ph type="ftr" sz="quarter" idx="10"/>
          </p:nvPr>
        </p:nvSpPr>
        <p:spPr/>
        <p:txBody>
          <a:bodyPr/>
          <a:lstStyle/>
          <a:p>
            <a:pPr>
              <a:defRPr/>
            </a:pPr>
            <a:r>
              <a:rPr lang="en-US" altLang="en-US" dirty="0"/>
              <a:t>OREGON HEALTH AUTHORITY</a:t>
            </a:r>
            <a:br>
              <a:rPr lang="en-US" altLang="en-US" dirty="0"/>
            </a:br>
            <a:r>
              <a:rPr lang="en-US" altLang="en-US" dirty="0"/>
              <a:t>Public Health Division</a:t>
            </a:r>
          </a:p>
          <a:p>
            <a:pPr>
              <a:defRPr/>
            </a:pPr>
            <a:endParaRPr lang="en-US" altLang="en-US" dirty="0">
              <a:cs typeface="Arial"/>
            </a:endParaRPr>
          </a:p>
        </p:txBody>
      </p:sp>
      <p:sp>
        <p:nvSpPr>
          <p:cNvPr id="4099" name="Rectangle 2">
            <a:extLst>
              <a:ext uri="{FF2B5EF4-FFF2-40B4-BE49-F238E27FC236}">
                <a16:creationId xmlns:a16="http://schemas.microsoft.com/office/drawing/2014/main" id="{31D3D11B-3C3C-4ACE-B08D-2DDA849346A9}"/>
              </a:ext>
            </a:extLst>
          </p:cNvPr>
          <p:cNvSpPr>
            <a:spLocks noGrp="1" noChangeArrowheads="1"/>
          </p:cNvSpPr>
          <p:nvPr>
            <p:ph type="ctrTitle"/>
          </p:nvPr>
        </p:nvSpPr>
        <p:spPr>
          <a:xfrm>
            <a:off x="685800" y="682625"/>
            <a:ext cx="7848600" cy="1470025"/>
          </a:xfrm>
        </p:spPr>
        <p:txBody>
          <a:bodyPr/>
          <a:lstStyle/>
          <a:p>
            <a:pPr eaLnBrk="1" hangingPunct="1"/>
            <a:r>
              <a:rPr lang="en-US" altLang="en-US" dirty="0"/>
              <a:t>CALIFORNIA HEALTHY PLACES INDEX</a:t>
            </a:r>
          </a:p>
        </p:txBody>
      </p:sp>
      <p:sp>
        <p:nvSpPr>
          <p:cNvPr id="4100" name="Rectangle 3">
            <a:extLst>
              <a:ext uri="{FF2B5EF4-FFF2-40B4-BE49-F238E27FC236}">
                <a16:creationId xmlns:a16="http://schemas.microsoft.com/office/drawing/2014/main" id="{F49E704E-398A-4C79-A329-5ECEB38B430F}"/>
              </a:ext>
            </a:extLst>
          </p:cNvPr>
          <p:cNvSpPr>
            <a:spLocks noGrp="1" noChangeArrowheads="1"/>
          </p:cNvSpPr>
          <p:nvPr>
            <p:ph type="subTitle" idx="1"/>
          </p:nvPr>
        </p:nvSpPr>
        <p:spPr>
          <a:xfrm>
            <a:off x="1371600" y="2157413"/>
            <a:ext cx="6400800" cy="1752600"/>
          </a:xfrm>
        </p:spPr>
        <p:txBody>
          <a:bodyPr/>
          <a:lstStyle/>
          <a:p>
            <a:pPr eaLnBrk="1" hangingPunct="1"/>
            <a:r>
              <a:rPr lang="en-US" altLang="en-US" sz="2000" dirty="0"/>
              <a:t>Overview of Methods and Results</a:t>
            </a:r>
          </a:p>
          <a:p>
            <a:pPr eaLnBrk="1" hangingPunct="1"/>
            <a:endParaRPr lang="en-US" altLang="en-US" sz="2000" dirty="0"/>
          </a:p>
          <a:p>
            <a:pPr eaLnBrk="1" hangingPunct="1"/>
            <a:r>
              <a:rPr lang="en-US" altLang="en-US" sz="1600" dirty="0"/>
              <a:t>Excerpts from California Healthy Places Index: Frames Matter</a:t>
            </a:r>
          </a:p>
          <a:p>
            <a:pPr eaLnBrk="1" hangingPunct="1"/>
            <a:r>
              <a:rPr lang="en-US" altLang="en-US" sz="1600" dirty="0"/>
              <a:t>&amp;</a:t>
            </a:r>
          </a:p>
          <a:p>
            <a:pPr eaLnBrk="1" hangingPunct="1"/>
            <a:r>
              <a:rPr lang="en-US" altLang="en-US" sz="1600" dirty="0"/>
              <a:t>California HPI Website </a:t>
            </a:r>
          </a:p>
          <a:p>
            <a:pPr eaLnBrk="1" hangingPunct="1"/>
            <a:endParaRPr lang="en-US" altLang="en-US" sz="1600" dirty="0"/>
          </a:p>
          <a:p>
            <a:pPr eaLnBrk="1" hangingPunct="1"/>
            <a:r>
              <a:rPr lang="en-US" altLang="en-US" sz="1600" dirty="0"/>
              <a:t>Presented February 8, 2022</a:t>
            </a:r>
          </a:p>
          <a:p>
            <a:pPr eaLnBrk="1" hangingPunct="1"/>
            <a:endParaRPr lang="en-US" altLang="en-US" sz="1600" b="1" dirty="0"/>
          </a:p>
          <a:p>
            <a:pPr eaLnBrk="1" hangingPunct="1"/>
            <a:endParaRPr lang="en-US" altLang="en-US" sz="2000" dirty="0"/>
          </a:p>
          <a:p>
            <a:pPr algn="l" eaLnBrk="1" hangingPunct="1"/>
            <a:endParaRPr lang="en-US" altLang="en-US"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2AE108E-AE98-40EA-B9E2-69DE39ADFBAB}"/>
              </a:ext>
            </a:extLst>
          </p:cNvPr>
          <p:cNvSpPr>
            <a:spLocks noGrp="1"/>
          </p:cNvSpPr>
          <p:nvPr>
            <p:ph type="dt" sz="quarter" idx="10"/>
          </p:nvPr>
        </p:nvSpPr>
        <p:spPr/>
        <p:txBody>
          <a:bodyPr/>
          <a:lstStyle/>
          <a:p>
            <a:pPr>
              <a:defRPr/>
            </a:pPr>
            <a:r>
              <a:rPr lang="en-US" altLang="en-US" dirty="0"/>
              <a:t>OREGON HEALTH AUTHORITY</a:t>
            </a:r>
            <a:br>
              <a:rPr lang="en-US" altLang="en-US" dirty="0"/>
            </a:br>
            <a:r>
              <a:rPr lang="en-US" altLang="en-US" dirty="0"/>
              <a:t>Public Health Division</a:t>
            </a:r>
          </a:p>
          <a:p>
            <a:pPr>
              <a:defRPr/>
            </a:pPr>
            <a:endParaRPr lang="en-US" altLang="en-US" dirty="0"/>
          </a:p>
        </p:txBody>
      </p:sp>
      <p:sp>
        <p:nvSpPr>
          <p:cNvPr id="5" name="Slide Number Placeholder 4">
            <a:extLst>
              <a:ext uri="{FF2B5EF4-FFF2-40B4-BE49-F238E27FC236}">
                <a16:creationId xmlns:a16="http://schemas.microsoft.com/office/drawing/2014/main" id="{131BAA80-D4CA-41FD-A9E6-91FD57F17F61}"/>
              </a:ext>
            </a:extLst>
          </p:cNvPr>
          <p:cNvSpPr>
            <a:spLocks noGrp="1"/>
          </p:cNvSpPr>
          <p:nvPr>
            <p:ph type="sldNum" sz="quarter" idx="11"/>
          </p:nvPr>
        </p:nvSpPr>
        <p:spPr/>
        <p:txBody>
          <a:bodyPr/>
          <a:lstStyle/>
          <a:p>
            <a:pPr>
              <a:defRPr/>
            </a:pPr>
            <a:fld id="{4A7E3E70-CC89-4854-AFD1-5A04BC1F95F5}" type="slidenum">
              <a:rPr lang="en-US" altLang="en-US"/>
              <a:pPr>
                <a:defRPr/>
              </a:pPr>
              <a:t>10</a:t>
            </a:fld>
            <a:endParaRPr lang="en-US" altLang="en-US" dirty="0"/>
          </a:p>
        </p:txBody>
      </p:sp>
      <p:sp>
        <p:nvSpPr>
          <p:cNvPr id="7172" name="Rectangle 2">
            <a:extLst>
              <a:ext uri="{FF2B5EF4-FFF2-40B4-BE49-F238E27FC236}">
                <a16:creationId xmlns:a16="http://schemas.microsoft.com/office/drawing/2014/main" id="{995FC7C0-08BF-4289-B77C-E081B4E94C6A}"/>
              </a:ext>
            </a:extLst>
          </p:cNvPr>
          <p:cNvSpPr>
            <a:spLocks noGrp="1" noChangeArrowheads="1"/>
          </p:cNvSpPr>
          <p:nvPr>
            <p:ph type="title"/>
          </p:nvPr>
        </p:nvSpPr>
        <p:spPr/>
        <p:txBody>
          <a:bodyPr/>
          <a:lstStyle/>
          <a:p>
            <a:pPr eaLnBrk="1" hangingPunct="1"/>
            <a:r>
              <a:rPr lang="en-US" altLang="en-US" dirty="0"/>
              <a:t>Action Areas and Indicators</a:t>
            </a:r>
          </a:p>
        </p:txBody>
      </p:sp>
      <p:pic>
        <p:nvPicPr>
          <p:cNvPr id="10" name="Picture 10">
            <a:extLst>
              <a:ext uri="{FF2B5EF4-FFF2-40B4-BE49-F238E27FC236}">
                <a16:creationId xmlns:a16="http://schemas.microsoft.com/office/drawing/2014/main" id="{D5DEE052-FBE6-4A46-972E-F93A7F7FC2C9}"/>
              </a:ext>
            </a:extLst>
          </p:cNvPr>
          <p:cNvPicPr>
            <a:picLocks noGrp="1" noChangeAspect="1"/>
          </p:cNvPicPr>
          <p:nvPr>
            <p:ph idx="1"/>
          </p:nvPr>
        </p:nvPicPr>
        <p:blipFill>
          <a:blip r:embed="rId3"/>
          <a:stretch>
            <a:fillRect/>
          </a:stretch>
        </p:blipFill>
        <p:spPr>
          <a:xfrm>
            <a:off x="457200" y="1797564"/>
            <a:ext cx="8229600" cy="2541128"/>
          </a:xfrm>
        </p:spPr>
      </p:pic>
    </p:spTree>
    <p:extLst>
      <p:ext uri="{BB962C8B-B14F-4D97-AF65-F5344CB8AC3E}">
        <p14:creationId xmlns:p14="http://schemas.microsoft.com/office/powerpoint/2010/main" val="1689914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A521792-ADD9-4E57-AFD7-01F2768C25CC}"/>
              </a:ext>
            </a:extLst>
          </p:cNvPr>
          <p:cNvSpPr>
            <a:spLocks noGrp="1"/>
          </p:cNvSpPr>
          <p:nvPr>
            <p:ph type="dt" sz="quarter" idx="10"/>
          </p:nvPr>
        </p:nvSpPr>
        <p:spPr/>
        <p:txBody>
          <a:bodyPr/>
          <a:lstStyle/>
          <a:p>
            <a:pPr>
              <a:defRPr/>
            </a:pPr>
            <a:r>
              <a:rPr lang="en-US" altLang="en-US" dirty="0"/>
              <a:t>OREGON HEALTH AUTHORITY</a:t>
            </a:r>
            <a:br>
              <a:rPr lang="en-US" altLang="en-US" dirty="0"/>
            </a:br>
            <a:r>
              <a:rPr lang="en-US" altLang="en-US" dirty="0"/>
              <a:t>Public Health Division</a:t>
            </a:r>
          </a:p>
          <a:p>
            <a:pPr>
              <a:defRPr/>
            </a:pPr>
            <a:endParaRPr lang="en-US" altLang="en-US" dirty="0"/>
          </a:p>
        </p:txBody>
      </p:sp>
      <p:sp>
        <p:nvSpPr>
          <p:cNvPr id="5" name="Slide Number Placeholder 4">
            <a:extLst>
              <a:ext uri="{FF2B5EF4-FFF2-40B4-BE49-F238E27FC236}">
                <a16:creationId xmlns:a16="http://schemas.microsoft.com/office/drawing/2014/main" id="{3D4344F2-F49C-48EF-8775-884703A4F3D6}"/>
              </a:ext>
            </a:extLst>
          </p:cNvPr>
          <p:cNvSpPr>
            <a:spLocks noGrp="1"/>
          </p:cNvSpPr>
          <p:nvPr>
            <p:ph type="sldNum" sz="quarter" idx="11"/>
          </p:nvPr>
        </p:nvSpPr>
        <p:spPr/>
        <p:txBody>
          <a:bodyPr/>
          <a:lstStyle/>
          <a:p>
            <a:pPr>
              <a:defRPr/>
            </a:pPr>
            <a:fld id="{87C1A2BB-4ADE-492E-A7BF-4827B697B6FE}" type="slidenum">
              <a:rPr lang="en-US" altLang="en-US"/>
              <a:pPr>
                <a:defRPr/>
              </a:pPr>
              <a:t>11</a:t>
            </a:fld>
            <a:endParaRPr lang="en-US" altLang="en-US" dirty="0"/>
          </a:p>
        </p:txBody>
      </p:sp>
      <p:sp>
        <p:nvSpPr>
          <p:cNvPr id="15364" name="Rectangle 2">
            <a:extLst>
              <a:ext uri="{FF2B5EF4-FFF2-40B4-BE49-F238E27FC236}">
                <a16:creationId xmlns:a16="http://schemas.microsoft.com/office/drawing/2014/main" id="{99158A82-0903-40BD-9E27-088FC5836BE8}"/>
              </a:ext>
            </a:extLst>
          </p:cNvPr>
          <p:cNvSpPr>
            <a:spLocks noGrp="1" noChangeArrowheads="1"/>
          </p:cNvSpPr>
          <p:nvPr>
            <p:ph type="title"/>
          </p:nvPr>
        </p:nvSpPr>
        <p:spPr/>
        <p:txBody>
          <a:bodyPr/>
          <a:lstStyle/>
          <a:p>
            <a:pPr eaLnBrk="1" hangingPunct="1"/>
            <a:r>
              <a:rPr lang="en-US" altLang="en-US" dirty="0"/>
              <a:t>Domain Weights and Total Score</a:t>
            </a:r>
          </a:p>
        </p:txBody>
      </p:sp>
      <p:sp>
        <p:nvSpPr>
          <p:cNvPr id="8" name="Rectangle: Rounded Corners 7">
            <a:extLst>
              <a:ext uri="{FF2B5EF4-FFF2-40B4-BE49-F238E27FC236}">
                <a16:creationId xmlns:a16="http://schemas.microsoft.com/office/drawing/2014/main" id="{70C51E76-6407-4CCA-B09D-704E7854E25C}"/>
              </a:ext>
            </a:extLst>
          </p:cNvPr>
          <p:cNvSpPr/>
          <p:nvPr/>
        </p:nvSpPr>
        <p:spPr bwMode="auto">
          <a:xfrm>
            <a:off x="579209" y="2825464"/>
            <a:ext cx="1973705" cy="1301820"/>
          </a:xfrm>
          <a:prstGeom prst="roundRect">
            <a:avLst/>
          </a:prstGeom>
          <a:solidFill>
            <a:srgbClr val="00559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1"/>
                </a:solidFill>
                <a:effectLst/>
                <a:latin typeface="+mn-lt"/>
              </a:rPr>
              <a:t>Indicators</a:t>
            </a:r>
          </a:p>
          <a:p>
            <a:pPr marL="0" marR="0" indent="0" algn="ctr" defTabSz="914400" rtl="0" eaLnBrk="0" fontAlgn="base" latinLnBrk="0" hangingPunct="0">
              <a:lnSpc>
                <a:spcPct val="100000"/>
              </a:lnSpc>
              <a:spcBef>
                <a:spcPct val="0"/>
              </a:spcBef>
              <a:spcAft>
                <a:spcPct val="0"/>
              </a:spcAft>
              <a:buClrTx/>
              <a:buSzTx/>
              <a:buFontTx/>
              <a:buNone/>
              <a:tabLst/>
            </a:pPr>
            <a:r>
              <a:rPr lang="en-US" sz="2000" b="1" dirty="0">
                <a:solidFill>
                  <a:schemeClr val="bg1"/>
                </a:solidFill>
                <a:latin typeface="+mn-lt"/>
              </a:rPr>
              <a:t>Standardized by z-scores</a:t>
            </a:r>
            <a:endParaRPr kumimoji="0" lang="en-US" sz="2000" b="1" i="0" u="none" strike="noStrike" cap="none" normalizeH="0" baseline="0" dirty="0">
              <a:ln>
                <a:noFill/>
              </a:ln>
              <a:solidFill>
                <a:schemeClr val="bg1"/>
              </a:solidFill>
              <a:effectLst/>
              <a:latin typeface="+mn-lt"/>
            </a:endParaRPr>
          </a:p>
        </p:txBody>
      </p:sp>
      <p:sp>
        <p:nvSpPr>
          <p:cNvPr id="9" name="Rectangle: Rounded Corners 8">
            <a:extLst>
              <a:ext uri="{FF2B5EF4-FFF2-40B4-BE49-F238E27FC236}">
                <a16:creationId xmlns:a16="http://schemas.microsoft.com/office/drawing/2014/main" id="{2FDA6A7C-2CCE-434A-9352-A8700E11578A}"/>
              </a:ext>
            </a:extLst>
          </p:cNvPr>
          <p:cNvSpPr/>
          <p:nvPr/>
        </p:nvSpPr>
        <p:spPr bwMode="auto">
          <a:xfrm>
            <a:off x="6364168" y="2184816"/>
            <a:ext cx="2322632" cy="2488367"/>
          </a:xfrm>
          <a:prstGeom prst="roundRect">
            <a:avLst/>
          </a:prstGeom>
          <a:solidFill>
            <a:srgbClr val="00559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1"/>
                </a:solidFill>
                <a:effectLst/>
                <a:latin typeface="+mn-lt"/>
              </a:rPr>
              <a:t>Domains weighted by strength of association with </a:t>
            </a:r>
            <a:r>
              <a:rPr lang="en-US" sz="2000" b="1" dirty="0">
                <a:solidFill>
                  <a:schemeClr val="bg1"/>
                </a:solidFill>
                <a:latin typeface="+mn-lt"/>
              </a:rPr>
              <a:t>life expectancy at birth</a:t>
            </a:r>
            <a:endParaRPr kumimoji="0" lang="en-US" sz="2000" b="1" i="0" u="none" strike="noStrike" cap="none" normalizeH="0" baseline="0" dirty="0">
              <a:ln>
                <a:noFill/>
              </a:ln>
              <a:solidFill>
                <a:schemeClr val="bg1"/>
              </a:solidFill>
              <a:effectLst/>
              <a:latin typeface="+mn-lt"/>
            </a:endParaRPr>
          </a:p>
        </p:txBody>
      </p:sp>
      <p:sp>
        <p:nvSpPr>
          <p:cNvPr id="11" name="Rectangle: Rounded Corners 10">
            <a:extLst>
              <a:ext uri="{FF2B5EF4-FFF2-40B4-BE49-F238E27FC236}">
                <a16:creationId xmlns:a16="http://schemas.microsoft.com/office/drawing/2014/main" id="{15577353-8AD3-447B-A01B-E192A0E09C19}"/>
              </a:ext>
            </a:extLst>
          </p:cNvPr>
          <p:cNvSpPr/>
          <p:nvPr/>
        </p:nvSpPr>
        <p:spPr bwMode="auto">
          <a:xfrm>
            <a:off x="3271062" y="2592645"/>
            <a:ext cx="2322632" cy="1767459"/>
          </a:xfrm>
          <a:prstGeom prst="roundRect">
            <a:avLst/>
          </a:prstGeom>
          <a:solidFill>
            <a:srgbClr val="00559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1"/>
                </a:solidFill>
                <a:effectLst/>
                <a:latin typeface="+mn-lt"/>
              </a:rPr>
              <a:t>Domain value = arithmetic mean of indicato</a:t>
            </a:r>
            <a:r>
              <a:rPr lang="en-US" sz="2000" b="1" dirty="0">
                <a:solidFill>
                  <a:schemeClr val="bg1"/>
                </a:solidFill>
                <a:latin typeface="+mn-lt"/>
              </a:rPr>
              <a:t>r </a:t>
            </a:r>
            <a:r>
              <a:rPr kumimoji="0" lang="en-US" sz="2000" b="1" i="0" u="none" strike="noStrike" cap="none" normalizeH="0" baseline="0" dirty="0">
                <a:ln>
                  <a:noFill/>
                </a:ln>
                <a:solidFill>
                  <a:schemeClr val="bg1"/>
                </a:solidFill>
                <a:effectLst/>
                <a:latin typeface="+mn-lt"/>
              </a:rPr>
              <a:t>z</a:t>
            </a:r>
            <a:r>
              <a:rPr lang="en-US" sz="2000" b="1" dirty="0">
                <a:solidFill>
                  <a:schemeClr val="bg1"/>
                </a:solidFill>
                <a:latin typeface="+mn-lt"/>
              </a:rPr>
              <a:t>-scores</a:t>
            </a:r>
            <a:r>
              <a:rPr kumimoji="0" lang="en-US" sz="2000" b="1" i="0" u="none" strike="noStrike" cap="none" normalizeH="0" baseline="0" dirty="0">
                <a:ln>
                  <a:noFill/>
                </a:ln>
                <a:solidFill>
                  <a:schemeClr val="bg1"/>
                </a:solidFill>
                <a:effectLst/>
                <a:latin typeface="+mn-lt"/>
              </a:rPr>
              <a:t> </a:t>
            </a:r>
          </a:p>
        </p:txBody>
      </p:sp>
      <p:sp>
        <p:nvSpPr>
          <p:cNvPr id="6" name="Arrow: Right 5">
            <a:extLst>
              <a:ext uri="{FF2B5EF4-FFF2-40B4-BE49-F238E27FC236}">
                <a16:creationId xmlns:a16="http://schemas.microsoft.com/office/drawing/2014/main" id="{1A0B3993-85FA-4D9B-9F6B-EB8A8887A219}"/>
              </a:ext>
            </a:extLst>
          </p:cNvPr>
          <p:cNvSpPr/>
          <p:nvPr/>
        </p:nvSpPr>
        <p:spPr bwMode="auto">
          <a:xfrm>
            <a:off x="5740570" y="3210350"/>
            <a:ext cx="524034" cy="505918"/>
          </a:xfrm>
          <a:prstGeom prst="rightArrow">
            <a:avLst>
              <a:gd name="adj1" fmla="val 50000"/>
              <a:gd name="adj2" fmla="val 44074"/>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anose="02020603050405020304" pitchFamily="18" charset="0"/>
            </a:endParaRPr>
          </a:p>
        </p:txBody>
      </p:sp>
      <p:sp>
        <p:nvSpPr>
          <p:cNvPr id="16" name="Arrow: Right 15">
            <a:extLst>
              <a:ext uri="{FF2B5EF4-FFF2-40B4-BE49-F238E27FC236}">
                <a16:creationId xmlns:a16="http://schemas.microsoft.com/office/drawing/2014/main" id="{EB6B06A6-4574-441A-B6FB-E48FDD79708B}"/>
              </a:ext>
            </a:extLst>
          </p:cNvPr>
          <p:cNvSpPr/>
          <p:nvPr/>
        </p:nvSpPr>
        <p:spPr bwMode="auto">
          <a:xfrm>
            <a:off x="2699790" y="3223415"/>
            <a:ext cx="524034" cy="505918"/>
          </a:xfrm>
          <a:prstGeom prst="right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55F6C55-339E-4E4C-84C1-CBD5B5C6E205}"/>
              </a:ext>
            </a:extLst>
          </p:cNvPr>
          <p:cNvSpPr>
            <a:spLocks noGrp="1"/>
          </p:cNvSpPr>
          <p:nvPr>
            <p:ph type="dt" sz="half" idx="10"/>
          </p:nvPr>
        </p:nvSpPr>
        <p:spPr/>
        <p:txBody>
          <a:bodyPr/>
          <a:lstStyle/>
          <a:p>
            <a:pPr>
              <a:defRPr/>
            </a:pPr>
            <a:r>
              <a:rPr lang="en-US" altLang="en-US" dirty="0"/>
              <a:t>(Enter) DEPARTMENT (ALL CAPS)</a:t>
            </a:r>
            <a:br>
              <a:rPr lang="en-US" altLang="en-US" dirty="0"/>
            </a:br>
            <a:r>
              <a:rPr lang="en-US" altLang="en-US" dirty="0"/>
              <a:t>(Enter) Division or Office (Mixed Case)</a:t>
            </a:r>
          </a:p>
          <a:p>
            <a:pPr>
              <a:defRPr/>
            </a:pPr>
            <a:endParaRPr lang="en-US" altLang="en-US" dirty="0"/>
          </a:p>
        </p:txBody>
      </p:sp>
      <p:sp>
        <p:nvSpPr>
          <p:cNvPr id="5" name="Slide Number Placeholder 4">
            <a:extLst>
              <a:ext uri="{FF2B5EF4-FFF2-40B4-BE49-F238E27FC236}">
                <a16:creationId xmlns:a16="http://schemas.microsoft.com/office/drawing/2014/main" id="{99887E75-9600-449F-9007-1F87C5182B89}"/>
              </a:ext>
            </a:extLst>
          </p:cNvPr>
          <p:cNvSpPr>
            <a:spLocks noGrp="1"/>
          </p:cNvSpPr>
          <p:nvPr>
            <p:ph type="sldNum" sz="quarter" idx="11"/>
          </p:nvPr>
        </p:nvSpPr>
        <p:spPr/>
        <p:txBody>
          <a:bodyPr/>
          <a:lstStyle/>
          <a:p>
            <a:pPr>
              <a:defRPr/>
            </a:pPr>
            <a:fld id="{CB2DE376-2AB4-49D6-8D31-9B3F1A2D794D}" type="slidenum">
              <a:rPr lang="en-US" altLang="en-US" smtClean="0"/>
              <a:pPr>
                <a:defRPr/>
              </a:pPr>
              <a:t>12</a:t>
            </a:fld>
            <a:endParaRPr lang="en-US" altLang="en-US" dirty="0"/>
          </a:p>
        </p:txBody>
      </p:sp>
      <p:graphicFrame>
        <p:nvGraphicFramePr>
          <p:cNvPr id="9" name="Diagram 8">
            <a:extLst>
              <a:ext uri="{FF2B5EF4-FFF2-40B4-BE49-F238E27FC236}">
                <a16:creationId xmlns:a16="http://schemas.microsoft.com/office/drawing/2014/main" id="{9721502F-38E2-4C5C-AC9A-B5B5FFA45E58}"/>
              </a:ext>
            </a:extLst>
          </p:cNvPr>
          <p:cNvGraphicFramePr/>
          <p:nvPr>
            <p:extLst>
              <p:ext uri="{D42A27DB-BD31-4B8C-83A1-F6EECF244321}">
                <p14:modId xmlns:p14="http://schemas.microsoft.com/office/powerpoint/2010/main" val="3005228332"/>
              </p:ext>
            </p:extLst>
          </p:nvPr>
        </p:nvGraphicFramePr>
        <p:xfrm>
          <a:off x="304800" y="866750"/>
          <a:ext cx="8471452" cy="47095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2">
            <a:extLst>
              <a:ext uri="{FF2B5EF4-FFF2-40B4-BE49-F238E27FC236}">
                <a16:creationId xmlns:a16="http://schemas.microsoft.com/office/drawing/2014/main" id="{8A39C0F6-542D-404D-B737-C7EB406AD203}"/>
              </a:ext>
            </a:extLst>
          </p:cNvPr>
          <p:cNvSpPr>
            <a:spLocks noGrp="1" noChangeArrowheads="1"/>
          </p:cNvSpPr>
          <p:nvPr>
            <p:ph type="title"/>
          </p:nvPr>
        </p:nvSpPr>
        <p:spPr>
          <a:xfrm>
            <a:off x="457200" y="274638"/>
            <a:ext cx="8229600" cy="1143000"/>
          </a:xfrm>
        </p:spPr>
        <p:txBody>
          <a:bodyPr/>
          <a:lstStyle/>
          <a:p>
            <a:pPr eaLnBrk="1" hangingPunct="1"/>
            <a:r>
              <a:rPr lang="en-US" altLang="en-US" dirty="0"/>
              <a:t>Domain Weights and Total Score</a:t>
            </a:r>
          </a:p>
        </p:txBody>
      </p:sp>
      <p:grpSp>
        <p:nvGrpSpPr>
          <p:cNvPr id="13" name="Group 12">
            <a:extLst>
              <a:ext uri="{FF2B5EF4-FFF2-40B4-BE49-F238E27FC236}">
                <a16:creationId xmlns:a16="http://schemas.microsoft.com/office/drawing/2014/main" id="{01FB231E-00E8-4B21-827B-AAAEC3043DE6}"/>
              </a:ext>
            </a:extLst>
          </p:cNvPr>
          <p:cNvGrpSpPr/>
          <p:nvPr/>
        </p:nvGrpSpPr>
        <p:grpSpPr>
          <a:xfrm>
            <a:off x="1861187" y="1298605"/>
            <a:ext cx="6467804" cy="4312673"/>
            <a:chOff x="1861187" y="1298605"/>
            <a:chExt cx="5999481" cy="4312673"/>
          </a:xfrm>
        </p:grpSpPr>
        <p:sp>
          <p:nvSpPr>
            <p:cNvPr id="14" name="Freeform: Shape 13">
              <a:extLst>
                <a:ext uri="{FF2B5EF4-FFF2-40B4-BE49-F238E27FC236}">
                  <a16:creationId xmlns:a16="http://schemas.microsoft.com/office/drawing/2014/main" id="{645B598D-B82C-4CC1-A6EC-2E2344E52B32}"/>
                </a:ext>
              </a:extLst>
            </p:cNvPr>
            <p:cNvSpPr/>
            <p:nvPr/>
          </p:nvSpPr>
          <p:spPr>
            <a:xfrm>
              <a:off x="1861187" y="1298605"/>
              <a:ext cx="1572591" cy="1572591"/>
            </a:xfrm>
            <a:custGeom>
              <a:avLst/>
              <a:gdLst>
                <a:gd name="connsiteX0" fmla="*/ 0 w 1572591"/>
                <a:gd name="connsiteY0" fmla="*/ 786296 h 1572591"/>
                <a:gd name="connsiteX1" fmla="*/ 786296 w 1572591"/>
                <a:gd name="connsiteY1" fmla="*/ 0 h 1572591"/>
                <a:gd name="connsiteX2" fmla="*/ 1572592 w 1572591"/>
                <a:gd name="connsiteY2" fmla="*/ 786296 h 1572591"/>
                <a:gd name="connsiteX3" fmla="*/ 786296 w 1572591"/>
                <a:gd name="connsiteY3" fmla="*/ 1572592 h 1572591"/>
                <a:gd name="connsiteX4" fmla="*/ 0 w 1572591"/>
                <a:gd name="connsiteY4" fmla="*/ 786296 h 1572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2591" h="1572591">
                  <a:moveTo>
                    <a:pt x="0" y="786296"/>
                  </a:moveTo>
                  <a:cubicBezTo>
                    <a:pt x="0" y="352037"/>
                    <a:pt x="352037" y="0"/>
                    <a:pt x="786296" y="0"/>
                  </a:cubicBezTo>
                  <a:cubicBezTo>
                    <a:pt x="1220555" y="0"/>
                    <a:pt x="1572592" y="352037"/>
                    <a:pt x="1572592" y="786296"/>
                  </a:cubicBezTo>
                  <a:cubicBezTo>
                    <a:pt x="1572592" y="1220555"/>
                    <a:pt x="1220555" y="1572592"/>
                    <a:pt x="786296" y="1572592"/>
                  </a:cubicBezTo>
                  <a:cubicBezTo>
                    <a:pt x="352037" y="1572592"/>
                    <a:pt x="0" y="1220555"/>
                    <a:pt x="0" y="786296"/>
                  </a:cubicBezTo>
                  <a:close/>
                </a:path>
              </a:pathLst>
            </a:custGeom>
            <a:solidFill>
              <a:srgbClr val="00559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55701" tIns="255701" rIns="255701" bIns="255701" numCol="1" spcCol="1270" anchor="ctr" anchorCtr="0">
              <a:noAutofit/>
            </a:bodyPr>
            <a:lstStyle/>
            <a:p>
              <a:pPr marL="0" lvl="0" indent="0" algn="ctr" defTabSz="889000">
                <a:lnSpc>
                  <a:spcPct val="90000"/>
                </a:lnSpc>
                <a:spcBef>
                  <a:spcPct val="0"/>
                </a:spcBef>
                <a:spcAft>
                  <a:spcPct val="35000"/>
                </a:spcAft>
                <a:buNone/>
              </a:pPr>
              <a:r>
                <a:rPr lang="en-US" sz="2000" b="1" kern="1200" dirty="0"/>
                <a:t>Domain average Z-score</a:t>
              </a:r>
            </a:p>
          </p:txBody>
        </p:sp>
        <p:sp>
          <p:nvSpPr>
            <p:cNvPr id="16" name="Freeform: Shape 15">
              <a:extLst>
                <a:ext uri="{FF2B5EF4-FFF2-40B4-BE49-F238E27FC236}">
                  <a16:creationId xmlns:a16="http://schemas.microsoft.com/office/drawing/2014/main" id="{28416D8B-7C9B-465C-B9BF-4FEF8D8F49B0}"/>
                </a:ext>
              </a:extLst>
            </p:cNvPr>
            <p:cNvSpPr/>
            <p:nvPr/>
          </p:nvSpPr>
          <p:spPr>
            <a:xfrm>
              <a:off x="1861187" y="4038687"/>
              <a:ext cx="1572591" cy="1572591"/>
            </a:xfrm>
            <a:custGeom>
              <a:avLst/>
              <a:gdLst>
                <a:gd name="connsiteX0" fmla="*/ 0 w 1572591"/>
                <a:gd name="connsiteY0" fmla="*/ 786296 h 1572591"/>
                <a:gd name="connsiteX1" fmla="*/ 786296 w 1572591"/>
                <a:gd name="connsiteY1" fmla="*/ 0 h 1572591"/>
                <a:gd name="connsiteX2" fmla="*/ 1572592 w 1572591"/>
                <a:gd name="connsiteY2" fmla="*/ 786296 h 1572591"/>
                <a:gd name="connsiteX3" fmla="*/ 786296 w 1572591"/>
                <a:gd name="connsiteY3" fmla="*/ 1572592 h 1572591"/>
                <a:gd name="connsiteX4" fmla="*/ 0 w 1572591"/>
                <a:gd name="connsiteY4" fmla="*/ 786296 h 1572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2591" h="1572591">
                  <a:moveTo>
                    <a:pt x="0" y="786296"/>
                  </a:moveTo>
                  <a:cubicBezTo>
                    <a:pt x="0" y="352037"/>
                    <a:pt x="352037" y="0"/>
                    <a:pt x="786296" y="0"/>
                  </a:cubicBezTo>
                  <a:cubicBezTo>
                    <a:pt x="1220555" y="0"/>
                    <a:pt x="1572592" y="352037"/>
                    <a:pt x="1572592" y="786296"/>
                  </a:cubicBezTo>
                  <a:cubicBezTo>
                    <a:pt x="1572592" y="1220555"/>
                    <a:pt x="1220555" y="1572592"/>
                    <a:pt x="786296" y="1572592"/>
                  </a:cubicBezTo>
                  <a:cubicBezTo>
                    <a:pt x="352037" y="1572592"/>
                    <a:pt x="0" y="1220555"/>
                    <a:pt x="0" y="786296"/>
                  </a:cubicBezTo>
                  <a:close/>
                </a:path>
              </a:pathLst>
            </a:custGeom>
            <a:solidFill>
              <a:srgbClr val="00559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55701" tIns="255701" rIns="255701" bIns="255701" numCol="1" spcCol="1270" anchor="ctr" anchorCtr="0">
              <a:noAutofit/>
            </a:bodyPr>
            <a:lstStyle/>
            <a:p>
              <a:pPr marL="0" lvl="0" indent="0" algn="ctr" defTabSz="889000">
                <a:lnSpc>
                  <a:spcPct val="90000"/>
                </a:lnSpc>
                <a:spcBef>
                  <a:spcPct val="0"/>
                </a:spcBef>
                <a:spcAft>
                  <a:spcPct val="35000"/>
                </a:spcAft>
                <a:buNone/>
              </a:pPr>
              <a:r>
                <a:rPr lang="en-US" sz="2000" b="1" kern="1200" dirty="0"/>
                <a:t>Domain weight</a:t>
              </a:r>
            </a:p>
          </p:txBody>
        </p:sp>
        <p:sp>
          <p:nvSpPr>
            <p:cNvPr id="18" name="Freeform: Shape 17">
              <a:extLst>
                <a:ext uri="{FF2B5EF4-FFF2-40B4-BE49-F238E27FC236}">
                  <a16:creationId xmlns:a16="http://schemas.microsoft.com/office/drawing/2014/main" id="{92899EEF-7078-42EB-ADF3-BAA07CE2099D}"/>
                </a:ext>
              </a:extLst>
            </p:cNvPr>
            <p:cNvSpPr/>
            <p:nvPr/>
          </p:nvSpPr>
          <p:spPr>
            <a:xfrm>
              <a:off x="4877469" y="2244549"/>
              <a:ext cx="2983199" cy="2381877"/>
            </a:xfrm>
            <a:custGeom>
              <a:avLst/>
              <a:gdLst>
                <a:gd name="connsiteX0" fmla="*/ 0 w 2723098"/>
                <a:gd name="connsiteY0" fmla="*/ 1190939 h 2381877"/>
                <a:gd name="connsiteX1" fmla="*/ 1361549 w 2723098"/>
                <a:gd name="connsiteY1" fmla="*/ 0 h 2381877"/>
                <a:gd name="connsiteX2" fmla="*/ 2723098 w 2723098"/>
                <a:gd name="connsiteY2" fmla="*/ 1190939 h 2381877"/>
                <a:gd name="connsiteX3" fmla="*/ 1361549 w 2723098"/>
                <a:gd name="connsiteY3" fmla="*/ 2381878 h 2381877"/>
                <a:gd name="connsiteX4" fmla="*/ 0 w 2723098"/>
                <a:gd name="connsiteY4" fmla="*/ 1190939 h 2381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3098" h="2381877">
                  <a:moveTo>
                    <a:pt x="0" y="1190939"/>
                  </a:moveTo>
                  <a:cubicBezTo>
                    <a:pt x="0" y="533202"/>
                    <a:pt x="609586" y="0"/>
                    <a:pt x="1361549" y="0"/>
                  </a:cubicBezTo>
                  <a:cubicBezTo>
                    <a:pt x="2113512" y="0"/>
                    <a:pt x="2723098" y="533202"/>
                    <a:pt x="2723098" y="1190939"/>
                  </a:cubicBezTo>
                  <a:cubicBezTo>
                    <a:pt x="2723098" y="1848676"/>
                    <a:pt x="2113512" y="2381878"/>
                    <a:pt x="1361549" y="2381878"/>
                  </a:cubicBezTo>
                  <a:cubicBezTo>
                    <a:pt x="609586" y="2381878"/>
                    <a:pt x="0" y="1848676"/>
                    <a:pt x="0" y="1190939"/>
                  </a:cubicBezTo>
                  <a:close/>
                </a:path>
              </a:pathLst>
            </a:custGeom>
            <a:solidFill>
              <a:srgbClr val="00559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66098" tIns="416128" rIns="466098" bIns="416128" numCol="1" spcCol="1270" anchor="ctr" anchorCtr="0">
              <a:noAutofit/>
            </a:bodyPr>
            <a:lstStyle/>
            <a:p>
              <a:pPr marL="0" lvl="0" indent="0" algn="ctr" defTabSz="2355850">
                <a:lnSpc>
                  <a:spcPct val="90000"/>
                </a:lnSpc>
                <a:spcBef>
                  <a:spcPct val="0"/>
                </a:spcBef>
                <a:spcAft>
                  <a:spcPct val="35000"/>
                </a:spcAft>
                <a:buNone/>
              </a:pPr>
              <a:r>
                <a:rPr lang="en-US" sz="3200" kern="1200" dirty="0"/>
                <a:t>HPI Score (percentiles)</a:t>
              </a:r>
            </a:p>
          </p:txBody>
        </p:sp>
      </p:grpSp>
      <p:sp>
        <p:nvSpPr>
          <p:cNvPr id="12" name="Multiplication Sign 11">
            <a:extLst>
              <a:ext uri="{FF2B5EF4-FFF2-40B4-BE49-F238E27FC236}">
                <a16:creationId xmlns:a16="http://schemas.microsoft.com/office/drawing/2014/main" id="{A55601CD-F10E-4394-9536-D00458E47A82}"/>
              </a:ext>
            </a:extLst>
          </p:cNvPr>
          <p:cNvSpPr/>
          <p:nvPr/>
        </p:nvSpPr>
        <p:spPr bwMode="auto">
          <a:xfrm rot="5400000">
            <a:off x="2102839" y="2985783"/>
            <a:ext cx="1089285" cy="899410"/>
          </a:xfrm>
          <a:prstGeom prst="mathMultiply">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anose="02020603050405020304" pitchFamily="18" charset="0"/>
            </a:endParaRPr>
          </a:p>
        </p:txBody>
      </p:sp>
      <p:sp>
        <p:nvSpPr>
          <p:cNvPr id="19" name="Arrow: Right 18">
            <a:extLst>
              <a:ext uri="{FF2B5EF4-FFF2-40B4-BE49-F238E27FC236}">
                <a16:creationId xmlns:a16="http://schemas.microsoft.com/office/drawing/2014/main" id="{1FE362AA-4968-4AEC-A4F4-1731818C1DDC}"/>
              </a:ext>
            </a:extLst>
          </p:cNvPr>
          <p:cNvSpPr/>
          <p:nvPr/>
        </p:nvSpPr>
        <p:spPr bwMode="auto">
          <a:xfrm>
            <a:off x="3581354" y="3014238"/>
            <a:ext cx="1367201" cy="829523"/>
          </a:xfrm>
          <a:prstGeom prst="right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solidFill>
                <a:effectLst/>
                <a:latin typeface="+mn-lt"/>
              </a:rPr>
              <a:t>SUM</a:t>
            </a:r>
          </a:p>
        </p:txBody>
      </p:sp>
    </p:spTree>
    <p:extLst>
      <p:ext uri="{BB962C8B-B14F-4D97-AF65-F5344CB8AC3E}">
        <p14:creationId xmlns:p14="http://schemas.microsoft.com/office/powerpoint/2010/main" val="2376626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24BC6F0-473E-4076-922F-637A4ADC40BD}"/>
              </a:ext>
            </a:extLst>
          </p:cNvPr>
          <p:cNvSpPr>
            <a:spLocks noGrp="1"/>
          </p:cNvSpPr>
          <p:nvPr>
            <p:ph type="dt" sz="quarter" idx="10"/>
          </p:nvPr>
        </p:nvSpPr>
        <p:spPr/>
        <p:txBody>
          <a:bodyPr/>
          <a:lstStyle/>
          <a:p>
            <a:pPr>
              <a:defRPr/>
            </a:pPr>
            <a:r>
              <a:rPr lang="en-US" altLang="en-US" dirty="0"/>
              <a:t>OREGON HEALTH AUTHORITY</a:t>
            </a:r>
            <a:br>
              <a:rPr lang="en-US" altLang="en-US" dirty="0"/>
            </a:br>
            <a:r>
              <a:rPr lang="en-US" altLang="en-US" dirty="0"/>
              <a:t>Public Health Division</a:t>
            </a:r>
          </a:p>
          <a:p>
            <a:pPr>
              <a:defRPr/>
            </a:pPr>
            <a:endParaRPr lang="en-US" altLang="en-US" dirty="0"/>
          </a:p>
        </p:txBody>
      </p:sp>
      <p:sp>
        <p:nvSpPr>
          <p:cNvPr id="5" name="Slide Number Placeholder 4">
            <a:extLst>
              <a:ext uri="{FF2B5EF4-FFF2-40B4-BE49-F238E27FC236}">
                <a16:creationId xmlns:a16="http://schemas.microsoft.com/office/drawing/2014/main" id="{163155E2-9968-4E68-BFF9-066B36A41642}"/>
              </a:ext>
            </a:extLst>
          </p:cNvPr>
          <p:cNvSpPr>
            <a:spLocks noGrp="1"/>
          </p:cNvSpPr>
          <p:nvPr>
            <p:ph type="sldNum" sz="quarter" idx="11"/>
          </p:nvPr>
        </p:nvSpPr>
        <p:spPr/>
        <p:txBody>
          <a:bodyPr/>
          <a:lstStyle/>
          <a:p>
            <a:pPr>
              <a:defRPr/>
            </a:pPr>
            <a:fld id="{8B6E284B-15F5-4C30-8651-C53A873D5F9D}" type="slidenum">
              <a:rPr lang="en-US" altLang="en-US"/>
              <a:pPr>
                <a:defRPr/>
              </a:pPr>
              <a:t>13</a:t>
            </a:fld>
            <a:endParaRPr lang="en-US" altLang="en-US" dirty="0"/>
          </a:p>
        </p:txBody>
      </p:sp>
      <p:sp>
        <p:nvSpPr>
          <p:cNvPr id="17412" name="Rectangle 2">
            <a:extLst>
              <a:ext uri="{FF2B5EF4-FFF2-40B4-BE49-F238E27FC236}">
                <a16:creationId xmlns:a16="http://schemas.microsoft.com/office/drawing/2014/main" id="{5069BE87-6246-4E9E-B6F0-902D78C341DC}"/>
              </a:ext>
            </a:extLst>
          </p:cNvPr>
          <p:cNvSpPr>
            <a:spLocks noGrp="1" noChangeArrowheads="1"/>
          </p:cNvSpPr>
          <p:nvPr>
            <p:ph type="title"/>
          </p:nvPr>
        </p:nvSpPr>
        <p:spPr/>
        <p:txBody>
          <a:bodyPr/>
          <a:lstStyle/>
          <a:p>
            <a:pPr eaLnBrk="1" hangingPunct="1"/>
            <a:r>
              <a:rPr lang="en-US" altLang="en-US" dirty="0"/>
              <a:t>Results</a:t>
            </a:r>
          </a:p>
        </p:txBody>
      </p:sp>
      <p:sp>
        <p:nvSpPr>
          <p:cNvPr id="17413" name="Rectangle 3">
            <a:extLst>
              <a:ext uri="{FF2B5EF4-FFF2-40B4-BE49-F238E27FC236}">
                <a16:creationId xmlns:a16="http://schemas.microsoft.com/office/drawing/2014/main" id="{426AB87F-63F7-4DA1-9E26-FD8419429E4D}"/>
              </a:ext>
            </a:extLst>
          </p:cNvPr>
          <p:cNvSpPr>
            <a:spLocks noGrp="1" noChangeArrowheads="1"/>
          </p:cNvSpPr>
          <p:nvPr>
            <p:ph type="body" idx="1"/>
          </p:nvPr>
        </p:nvSpPr>
        <p:spPr/>
        <p:txBody>
          <a:bodyPr/>
          <a:lstStyle/>
          <a:p>
            <a:pPr eaLnBrk="1" hangingPunct="1"/>
            <a:r>
              <a:rPr lang="en-US" altLang="en-US" dirty="0"/>
              <a:t>Economic resources and education accounted for 50% of the domain weights</a:t>
            </a:r>
            <a:endParaRPr lang="en-US" altLang="en-US" dirty="0">
              <a:cs typeface="Arial"/>
            </a:endParaRPr>
          </a:p>
          <a:p>
            <a:pPr eaLnBrk="1" hangingPunct="1"/>
            <a:r>
              <a:rPr lang="en-US" altLang="en-US" dirty="0"/>
              <a:t>Healthcare access, housing, and pollution/clean air environment correlated weakly with life expectancy at birth and received the 5% minimum weight. </a:t>
            </a:r>
            <a:endParaRPr lang="en-US" altLang="en-US" dirty="0">
              <a:cs typeface="Arial"/>
            </a:endParaRPr>
          </a:p>
          <a:p>
            <a:pPr eaLnBrk="1" hangingPunct="1"/>
            <a:r>
              <a:rPr lang="en-US" altLang="en-US" dirty="0"/>
              <a:t>The racial residential integration domain had a weight of 0.13 when treated as a separate domain (previous version of HPI)</a:t>
            </a:r>
            <a:endParaRPr lang="en-US" altLang="en-US" dirty="0">
              <a:cs typeface="Arial"/>
            </a:endParaRPr>
          </a:p>
          <a:p>
            <a:pPr eaLnBrk="1" hangingPunct="1"/>
            <a:r>
              <a:rPr lang="en-US" altLang="en-US" dirty="0"/>
              <a:t>The total HPI score was strongly associated with life expectancy at birth (</a:t>
            </a:r>
            <a:r>
              <a:rPr lang="en-US" altLang="en-US" i="1" dirty="0"/>
              <a:t>r</a:t>
            </a:r>
            <a:r>
              <a:rPr lang="en-US" altLang="en-US" dirty="0"/>
              <a:t> = 0.53) and had an </a:t>
            </a:r>
            <a:r>
              <a:rPr lang="en-US" altLang="en-US" i="1" dirty="0"/>
              <a:t>R</a:t>
            </a:r>
            <a:r>
              <a:rPr lang="en-US" altLang="en-US" baseline="30000" dirty="0"/>
              <a:t>2</a:t>
            </a:r>
            <a:r>
              <a:rPr lang="en-US" altLang="en-US" dirty="0"/>
              <a:t> of 0.31 in simple linear regression</a:t>
            </a:r>
            <a:endParaRPr lang="en-US" altLang="en-US" dirty="0">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5117F27-17A4-4178-B6BC-0346E7B2B9F5}"/>
              </a:ext>
            </a:extLst>
          </p:cNvPr>
          <p:cNvSpPr>
            <a:spLocks noGrp="1"/>
          </p:cNvSpPr>
          <p:nvPr>
            <p:ph type="dt" sz="quarter" idx="10"/>
          </p:nvPr>
        </p:nvSpPr>
        <p:spPr/>
        <p:txBody>
          <a:bodyPr/>
          <a:lstStyle/>
          <a:p>
            <a:pPr>
              <a:defRPr/>
            </a:pPr>
            <a:r>
              <a:rPr lang="en-US" altLang="en-US" dirty="0"/>
              <a:t>OREGON HEALTH AUTHORITY</a:t>
            </a:r>
            <a:br>
              <a:rPr lang="en-US" altLang="en-US" dirty="0"/>
            </a:br>
            <a:r>
              <a:rPr lang="en-US" altLang="en-US" dirty="0"/>
              <a:t>Public Health Division</a:t>
            </a:r>
          </a:p>
          <a:p>
            <a:pPr>
              <a:defRPr/>
            </a:pPr>
            <a:endParaRPr lang="en-US" altLang="en-US" dirty="0"/>
          </a:p>
        </p:txBody>
      </p:sp>
      <p:sp>
        <p:nvSpPr>
          <p:cNvPr id="5" name="Slide Number Placeholder 4">
            <a:extLst>
              <a:ext uri="{FF2B5EF4-FFF2-40B4-BE49-F238E27FC236}">
                <a16:creationId xmlns:a16="http://schemas.microsoft.com/office/drawing/2014/main" id="{5BA711DD-0F19-44F9-B8E8-1725A9523DF7}"/>
              </a:ext>
            </a:extLst>
          </p:cNvPr>
          <p:cNvSpPr>
            <a:spLocks noGrp="1"/>
          </p:cNvSpPr>
          <p:nvPr>
            <p:ph type="sldNum" sz="quarter" idx="11"/>
          </p:nvPr>
        </p:nvSpPr>
        <p:spPr/>
        <p:txBody>
          <a:bodyPr/>
          <a:lstStyle/>
          <a:p>
            <a:pPr>
              <a:defRPr/>
            </a:pPr>
            <a:fld id="{E3BAF1AA-64CD-4BFD-B68C-AF042D0CE27B}" type="slidenum">
              <a:rPr lang="en-US" altLang="en-US"/>
              <a:pPr>
                <a:defRPr/>
              </a:pPr>
              <a:t>14</a:t>
            </a:fld>
            <a:endParaRPr lang="en-US" altLang="en-US" dirty="0"/>
          </a:p>
        </p:txBody>
      </p:sp>
      <p:sp>
        <p:nvSpPr>
          <p:cNvPr id="9220" name="Rectangle 2">
            <a:extLst>
              <a:ext uri="{FF2B5EF4-FFF2-40B4-BE49-F238E27FC236}">
                <a16:creationId xmlns:a16="http://schemas.microsoft.com/office/drawing/2014/main" id="{AB5CBDF1-8B9B-4A97-B319-63C42C5BA3A7}"/>
              </a:ext>
            </a:extLst>
          </p:cNvPr>
          <p:cNvSpPr>
            <a:spLocks noGrp="1" noChangeArrowheads="1"/>
          </p:cNvSpPr>
          <p:nvPr>
            <p:ph type="title"/>
          </p:nvPr>
        </p:nvSpPr>
        <p:spPr/>
        <p:txBody>
          <a:bodyPr/>
          <a:lstStyle/>
          <a:p>
            <a:pPr eaLnBrk="1" hangingPunct="1"/>
            <a:r>
              <a:rPr lang="en-US" altLang="en-US" dirty="0"/>
              <a:t>Decision Support Indicators &amp; Domains</a:t>
            </a:r>
          </a:p>
        </p:txBody>
      </p:sp>
      <p:sp>
        <p:nvSpPr>
          <p:cNvPr id="9221" name="Rectangle 3">
            <a:extLst>
              <a:ext uri="{FF2B5EF4-FFF2-40B4-BE49-F238E27FC236}">
                <a16:creationId xmlns:a16="http://schemas.microsoft.com/office/drawing/2014/main" id="{E2ECF8A1-1674-48AB-98AC-A0C5452AD6D4}"/>
              </a:ext>
            </a:extLst>
          </p:cNvPr>
          <p:cNvSpPr>
            <a:spLocks noGrp="1" noChangeArrowheads="1"/>
          </p:cNvSpPr>
          <p:nvPr>
            <p:ph type="body" idx="1"/>
          </p:nvPr>
        </p:nvSpPr>
        <p:spPr>
          <a:xfrm>
            <a:off x="457200" y="1255143"/>
            <a:ext cx="8229600" cy="4114800"/>
          </a:xfrm>
        </p:spPr>
        <p:txBody>
          <a:bodyPr/>
          <a:lstStyle/>
          <a:p>
            <a:pPr eaLnBrk="1" hangingPunct="1"/>
            <a:r>
              <a:rPr lang="en-US" altLang="en-US" b="1" dirty="0"/>
              <a:t>Race</a:t>
            </a:r>
          </a:p>
          <a:p>
            <a:pPr lvl="1" eaLnBrk="1" hangingPunct="1"/>
            <a:r>
              <a:rPr lang="en-US" altLang="en-US" dirty="0"/>
              <a:t>California’s Prop 209 prohibits allocating certain kinds of public resources based on race and ethnicity</a:t>
            </a:r>
            <a:endParaRPr lang="en-US" altLang="en-US" b="1" dirty="0"/>
          </a:p>
          <a:p>
            <a:pPr lvl="1"/>
            <a:r>
              <a:rPr lang="en-US" altLang="en-US" dirty="0">
                <a:cs typeface="Arial"/>
              </a:rPr>
              <a:t>Earlier HPI version includes a race/ethnicity domain (index of dissimilarity)</a:t>
            </a:r>
            <a:endParaRPr lang="en-US" altLang="en-US" dirty="0"/>
          </a:p>
          <a:p>
            <a:pPr eaLnBrk="1" hangingPunct="1"/>
            <a:r>
              <a:rPr lang="en-US" altLang="en-US" b="1" dirty="0"/>
              <a:t>Health Behaviors and Outcomes</a:t>
            </a:r>
            <a:endParaRPr lang="en-US" altLang="en-US" b="1" dirty="0">
              <a:cs typeface="Arial"/>
            </a:endParaRPr>
          </a:p>
          <a:p>
            <a:pPr lvl="1" eaLnBrk="1" hangingPunct="1"/>
            <a:r>
              <a:rPr lang="en-US" altLang="en-US" dirty="0"/>
              <a:t>Health behaviors and outcomes can be analyzed in conjunction with core neighborhood conditions and factors that influence them</a:t>
            </a:r>
            <a:endParaRPr lang="en-US" altLang="en-US" b="1" dirty="0"/>
          </a:p>
          <a:p>
            <a:pPr lvl="1"/>
            <a:r>
              <a:rPr lang="en-US" altLang="en-US" dirty="0">
                <a:cs typeface="Arial"/>
              </a:rPr>
              <a:t>Most health outcomes are from CDC 500 Cities data (now </a:t>
            </a:r>
            <a:r>
              <a:rPr lang="en-US" altLang="en-US" dirty="0">
                <a:cs typeface="Arial"/>
                <a:hlinkClick r:id="rId3"/>
              </a:rPr>
              <a:t>PLACES</a:t>
            </a:r>
            <a:r>
              <a:rPr lang="en-US" altLang="en-US" dirty="0">
                <a:cs typeface="Arial"/>
              </a:rPr>
              <a:t>)</a:t>
            </a:r>
            <a:endParaRPr lang="en-US" altLang="en-US" dirty="0"/>
          </a:p>
          <a:p>
            <a:pPr eaLnBrk="1" hangingPunct="1"/>
            <a:r>
              <a:rPr lang="en-US" altLang="en-US" b="1" dirty="0"/>
              <a:t>Climate Change and Health Vulnerability Indicators</a:t>
            </a:r>
            <a:endParaRPr lang="en-US" altLang="en-US" b="1" dirty="0">
              <a:cs typeface="Arial"/>
            </a:endParaRPr>
          </a:p>
          <a:p>
            <a:pPr lvl="1" eaLnBrk="1" hangingPunct="1"/>
            <a:r>
              <a:rPr lang="en-US" altLang="en-US" dirty="0"/>
              <a:t>Some climate risks and vulnerabilities did not meet the criteria for inclusion in the HPI score itself including </a:t>
            </a:r>
            <a:r>
              <a:rPr lang="en-US" altLang="en-US" i="1" dirty="0"/>
              <a:t>air conditioning access, percentage of children, crime, disabilities, percentage elderly, extreme heat days, impervious surfaces, outdoor workers, public transit access </a:t>
            </a:r>
            <a:r>
              <a:rPr lang="en-US" altLang="en-US" dirty="0"/>
              <a:t>and</a:t>
            </a:r>
            <a:r>
              <a:rPr lang="en-US" altLang="en-US" i="1" dirty="0"/>
              <a:t> sea level rise</a:t>
            </a:r>
            <a:endParaRPr lang="en-US" altLang="en-US" b="1" dirty="0"/>
          </a:p>
          <a:p>
            <a:pPr eaLnBrk="1" hangingPunct="1"/>
            <a:endParaRPr lang="en-US"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D7E603C-C127-4CDB-9E2E-9341862319EE}"/>
              </a:ext>
            </a:extLst>
          </p:cNvPr>
          <p:cNvSpPr>
            <a:spLocks noGrp="1"/>
          </p:cNvSpPr>
          <p:nvPr>
            <p:ph type="dt" sz="quarter" idx="10"/>
          </p:nvPr>
        </p:nvSpPr>
        <p:spPr/>
        <p:txBody>
          <a:bodyPr/>
          <a:lstStyle/>
          <a:p>
            <a:pPr>
              <a:defRPr/>
            </a:pPr>
            <a:r>
              <a:rPr lang="en-US" altLang="en-US" dirty="0"/>
              <a:t>OREGON HEALTH AUTHORITY</a:t>
            </a:r>
            <a:br>
              <a:rPr lang="en-US" altLang="en-US" dirty="0"/>
            </a:br>
            <a:r>
              <a:rPr lang="en-US" altLang="en-US" dirty="0"/>
              <a:t>Public Health Division</a:t>
            </a:r>
          </a:p>
          <a:p>
            <a:pPr>
              <a:defRPr/>
            </a:pPr>
            <a:endParaRPr lang="en-US" altLang="en-US" dirty="0"/>
          </a:p>
        </p:txBody>
      </p:sp>
      <p:sp>
        <p:nvSpPr>
          <p:cNvPr id="5" name="Slide Number Placeholder 4">
            <a:extLst>
              <a:ext uri="{FF2B5EF4-FFF2-40B4-BE49-F238E27FC236}">
                <a16:creationId xmlns:a16="http://schemas.microsoft.com/office/drawing/2014/main" id="{54E50959-9AEE-4F59-9F26-A91A0FA0272C}"/>
              </a:ext>
            </a:extLst>
          </p:cNvPr>
          <p:cNvSpPr>
            <a:spLocks noGrp="1"/>
          </p:cNvSpPr>
          <p:nvPr>
            <p:ph type="sldNum" sz="quarter" idx="11"/>
          </p:nvPr>
        </p:nvSpPr>
        <p:spPr/>
        <p:txBody>
          <a:bodyPr/>
          <a:lstStyle/>
          <a:p>
            <a:pPr>
              <a:defRPr/>
            </a:pPr>
            <a:fld id="{B6141A2F-FBE6-4610-960C-B5E2712E09CE}" type="slidenum">
              <a:rPr lang="en-US" altLang="en-US"/>
              <a:pPr>
                <a:defRPr/>
              </a:pPr>
              <a:t>15</a:t>
            </a:fld>
            <a:endParaRPr lang="en-US" altLang="en-US" dirty="0"/>
          </a:p>
        </p:txBody>
      </p:sp>
      <p:sp>
        <p:nvSpPr>
          <p:cNvPr id="11268" name="Rectangle 2">
            <a:extLst>
              <a:ext uri="{FF2B5EF4-FFF2-40B4-BE49-F238E27FC236}">
                <a16:creationId xmlns:a16="http://schemas.microsoft.com/office/drawing/2014/main" id="{ADF26CAD-FF55-42E3-B8BE-FEEEEF859BC2}"/>
              </a:ext>
            </a:extLst>
          </p:cNvPr>
          <p:cNvSpPr>
            <a:spLocks noGrp="1" noChangeArrowheads="1"/>
          </p:cNvSpPr>
          <p:nvPr>
            <p:ph type="title"/>
          </p:nvPr>
        </p:nvSpPr>
        <p:spPr/>
        <p:txBody>
          <a:bodyPr/>
          <a:lstStyle/>
          <a:p>
            <a:pPr eaLnBrk="1" hangingPunct="1"/>
            <a:r>
              <a:rPr lang="en-US" altLang="en-US" sz="3000" dirty="0"/>
              <a:t>Decision Support Indicators &amp; Domains</a:t>
            </a:r>
          </a:p>
        </p:txBody>
      </p:sp>
      <p:sp>
        <p:nvSpPr>
          <p:cNvPr id="11269" name="Rectangle 3">
            <a:extLst>
              <a:ext uri="{FF2B5EF4-FFF2-40B4-BE49-F238E27FC236}">
                <a16:creationId xmlns:a16="http://schemas.microsoft.com/office/drawing/2014/main" id="{61451D71-1C23-46FE-B2D3-B877539A9C4E}"/>
              </a:ext>
            </a:extLst>
          </p:cNvPr>
          <p:cNvSpPr>
            <a:spLocks noGrp="1" noChangeArrowheads="1"/>
          </p:cNvSpPr>
          <p:nvPr>
            <p:ph type="body" idx="1"/>
          </p:nvPr>
        </p:nvSpPr>
        <p:spPr>
          <a:xfrm>
            <a:off x="457200" y="1321904"/>
            <a:ext cx="8229600" cy="4161775"/>
          </a:xfrm>
        </p:spPr>
        <p:txBody>
          <a:bodyPr/>
          <a:lstStyle/>
          <a:p>
            <a:pPr marL="0" indent="0" eaLnBrk="1" hangingPunct="1">
              <a:buNone/>
            </a:pPr>
            <a:endParaRPr lang="en-US" altLang="en-US" dirty="0">
              <a:cs typeface="Arial"/>
            </a:endParaRPr>
          </a:p>
        </p:txBody>
      </p:sp>
      <p:graphicFrame>
        <p:nvGraphicFramePr>
          <p:cNvPr id="3" name="Table 5">
            <a:extLst>
              <a:ext uri="{FF2B5EF4-FFF2-40B4-BE49-F238E27FC236}">
                <a16:creationId xmlns:a16="http://schemas.microsoft.com/office/drawing/2014/main" id="{4980BA30-9D23-443D-BAC1-681C92EECB5C}"/>
              </a:ext>
            </a:extLst>
          </p:cNvPr>
          <p:cNvGraphicFramePr>
            <a:graphicFrameLocks noGrp="1"/>
          </p:cNvGraphicFramePr>
          <p:nvPr/>
        </p:nvGraphicFramePr>
        <p:xfrm>
          <a:off x="457200" y="1321904"/>
          <a:ext cx="8229600" cy="4294698"/>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1109838931"/>
                    </a:ext>
                  </a:extLst>
                </a:gridCol>
                <a:gridCol w="2743200">
                  <a:extLst>
                    <a:ext uri="{9D8B030D-6E8A-4147-A177-3AD203B41FA5}">
                      <a16:colId xmlns:a16="http://schemas.microsoft.com/office/drawing/2014/main" val="2745010622"/>
                    </a:ext>
                  </a:extLst>
                </a:gridCol>
                <a:gridCol w="2743200">
                  <a:extLst>
                    <a:ext uri="{9D8B030D-6E8A-4147-A177-3AD203B41FA5}">
                      <a16:colId xmlns:a16="http://schemas.microsoft.com/office/drawing/2014/main" val="3394882099"/>
                    </a:ext>
                  </a:extLst>
                </a:gridCol>
              </a:tblGrid>
              <a:tr h="447261">
                <a:tc>
                  <a:txBody>
                    <a:bodyPr/>
                    <a:lstStyle/>
                    <a:p>
                      <a:pPr algn="ctr"/>
                      <a:r>
                        <a:rPr lang="en-US" dirty="0">
                          <a:solidFill>
                            <a:srgbClr val="005595"/>
                          </a:solidFill>
                        </a:rPr>
                        <a:t>Domain</a:t>
                      </a:r>
                    </a:p>
                  </a:txBody>
                  <a:tcPr/>
                </a:tc>
                <a:tc>
                  <a:txBody>
                    <a:bodyPr/>
                    <a:lstStyle/>
                    <a:p>
                      <a:pPr algn="ctr"/>
                      <a:r>
                        <a:rPr lang="en-US" dirty="0">
                          <a:solidFill>
                            <a:srgbClr val="005595"/>
                          </a:solidFill>
                        </a:rPr>
                        <a:t>Indicator Examples</a:t>
                      </a:r>
                    </a:p>
                  </a:txBody>
                  <a:tcPr/>
                </a:tc>
                <a:tc>
                  <a:txBody>
                    <a:bodyPr/>
                    <a:lstStyle/>
                    <a:p>
                      <a:pPr algn="ctr"/>
                      <a:r>
                        <a:rPr lang="en-US" dirty="0">
                          <a:solidFill>
                            <a:srgbClr val="005595"/>
                          </a:solidFill>
                        </a:rPr>
                        <a:t>Exclusion</a:t>
                      </a:r>
                    </a:p>
                  </a:txBody>
                  <a:tcPr/>
                </a:tc>
                <a:extLst>
                  <a:ext uri="{0D108BD9-81ED-4DB2-BD59-A6C34878D82A}">
                    <a16:rowId xmlns:a16="http://schemas.microsoft.com/office/drawing/2014/main" val="855367697"/>
                  </a:ext>
                </a:extLst>
              </a:tr>
              <a:tr h="733839">
                <a:tc>
                  <a:txBody>
                    <a:bodyPr/>
                    <a:lstStyle/>
                    <a:p>
                      <a:r>
                        <a:rPr lang="en-US" sz="1600" dirty="0">
                          <a:solidFill>
                            <a:srgbClr val="005595"/>
                          </a:solidFill>
                        </a:rPr>
                        <a:t>Health outcomes</a:t>
                      </a:r>
                    </a:p>
                  </a:txBody>
                  <a:tcPr/>
                </a:tc>
                <a:tc>
                  <a:txBody>
                    <a:bodyPr/>
                    <a:lstStyle/>
                    <a:p>
                      <a:pPr marL="285750" indent="-285750">
                        <a:buFont typeface="Arial" panose="020B0604020202020204" pitchFamily="34" charset="0"/>
                        <a:buChar char="•"/>
                      </a:pPr>
                      <a:r>
                        <a:rPr lang="en-US" sz="1600" dirty="0">
                          <a:solidFill>
                            <a:srgbClr val="005595"/>
                          </a:solidFill>
                        </a:rPr>
                        <a:t>Heart disease</a:t>
                      </a:r>
                    </a:p>
                    <a:p>
                      <a:pPr marL="285750" indent="-285750">
                        <a:buFont typeface="Arial" panose="020B0604020202020204" pitchFamily="34" charset="0"/>
                        <a:buChar char="•"/>
                      </a:pPr>
                      <a:r>
                        <a:rPr lang="en-US" sz="1600" dirty="0">
                          <a:solidFill>
                            <a:srgbClr val="005595"/>
                          </a:solidFill>
                        </a:rPr>
                        <a:t>Asthma</a:t>
                      </a:r>
                    </a:p>
                  </a:txBody>
                  <a:tcPr/>
                </a:tc>
                <a:tc>
                  <a:txBody>
                    <a:bodyPr/>
                    <a:lstStyle/>
                    <a:p>
                      <a:pPr marL="285750" indent="-285750">
                        <a:buFont typeface="Arial" panose="020B0604020202020204" pitchFamily="34" charset="0"/>
                        <a:buChar char="•"/>
                      </a:pPr>
                      <a:r>
                        <a:rPr lang="en-US" sz="1600" dirty="0">
                          <a:solidFill>
                            <a:srgbClr val="005595"/>
                          </a:solidFill>
                        </a:rPr>
                        <a:t>Confound with life expectancy at birth</a:t>
                      </a:r>
                    </a:p>
                  </a:txBody>
                  <a:tcPr/>
                </a:tc>
                <a:extLst>
                  <a:ext uri="{0D108BD9-81ED-4DB2-BD59-A6C34878D82A}">
                    <a16:rowId xmlns:a16="http://schemas.microsoft.com/office/drawing/2014/main" val="3564174340"/>
                  </a:ext>
                </a:extLst>
              </a:tr>
              <a:tr h="733839">
                <a:tc>
                  <a:txBody>
                    <a:bodyPr/>
                    <a:lstStyle/>
                    <a:p>
                      <a:r>
                        <a:rPr lang="en-US" sz="1600" dirty="0">
                          <a:solidFill>
                            <a:srgbClr val="005595"/>
                          </a:solidFill>
                        </a:rPr>
                        <a:t>Climate threat</a:t>
                      </a:r>
                    </a:p>
                  </a:txBody>
                  <a:tcPr/>
                </a:tc>
                <a:tc>
                  <a:txBody>
                    <a:bodyPr/>
                    <a:lstStyle/>
                    <a:p>
                      <a:pPr marL="285750" indent="-285750">
                        <a:buFont typeface="Arial" panose="020B0604020202020204" pitchFamily="34" charset="0"/>
                        <a:buChar char="•"/>
                      </a:pPr>
                      <a:r>
                        <a:rPr lang="en-US" sz="1600" dirty="0">
                          <a:solidFill>
                            <a:srgbClr val="005595"/>
                          </a:solidFill>
                        </a:rPr>
                        <a:t>Extreme heat days</a:t>
                      </a:r>
                    </a:p>
                    <a:p>
                      <a:pPr marL="285750" indent="-285750">
                        <a:buFont typeface="Arial" panose="020B0604020202020204" pitchFamily="34" charset="0"/>
                        <a:buChar char="•"/>
                      </a:pPr>
                      <a:r>
                        <a:rPr lang="en-US" sz="1600" dirty="0">
                          <a:solidFill>
                            <a:srgbClr val="005595"/>
                          </a:solidFill>
                        </a:rPr>
                        <a:t>Wildfire risk</a:t>
                      </a:r>
                    </a:p>
                    <a:p>
                      <a:pPr marL="285750" indent="-285750">
                        <a:buFont typeface="Arial" panose="020B0604020202020204" pitchFamily="34" charset="0"/>
                        <a:buChar char="•"/>
                      </a:pPr>
                      <a:r>
                        <a:rPr lang="en-US" sz="1600" dirty="0">
                          <a:solidFill>
                            <a:srgbClr val="005595"/>
                          </a:solidFill>
                        </a:rPr>
                        <a:t>Sea level rise</a:t>
                      </a:r>
                    </a:p>
                  </a:txBody>
                  <a:tcPr/>
                </a:tc>
                <a:tc>
                  <a:txBody>
                    <a:bodyPr/>
                    <a:lstStyle/>
                    <a:p>
                      <a:pPr marL="285750" indent="-285750">
                        <a:buFont typeface="Arial" panose="020B0604020202020204" pitchFamily="34" charset="0"/>
                        <a:buChar char="•"/>
                      </a:pPr>
                      <a:r>
                        <a:rPr lang="en-US" sz="1600" dirty="0">
                          <a:solidFill>
                            <a:srgbClr val="005595"/>
                          </a:solidFill>
                        </a:rPr>
                        <a:t>Strategies for resilience are built into the HPI</a:t>
                      </a:r>
                    </a:p>
                  </a:txBody>
                  <a:tcPr/>
                </a:tc>
                <a:extLst>
                  <a:ext uri="{0D108BD9-81ED-4DB2-BD59-A6C34878D82A}">
                    <a16:rowId xmlns:a16="http://schemas.microsoft.com/office/drawing/2014/main" val="2573163037"/>
                  </a:ext>
                </a:extLst>
              </a:tr>
              <a:tr h="733839">
                <a:tc>
                  <a:txBody>
                    <a:bodyPr/>
                    <a:lstStyle/>
                    <a:p>
                      <a:r>
                        <a:rPr lang="en-US" sz="1600" dirty="0">
                          <a:solidFill>
                            <a:srgbClr val="005595"/>
                          </a:solidFill>
                        </a:rPr>
                        <a:t>Built environment and climate resilience</a:t>
                      </a:r>
                    </a:p>
                  </a:txBody>
                  <a:tcPr/>
                </a:tc>
                <a:tc>
                  <a:txBody>
                    <a:bodyPr/>
                    <a:lstStyle/>
                    <a:p>
                      <a:pPr marL="285750" indent="-285750">
                        <a:buFont typeface="Arial" panose="020B0604020202020204" pitchFamily="34" charset="0"/>
                        <a:buChar char="•"/>
                      </a:pPr>
                      <a:r>
                        <a:rPr lang="en-US" sz="1600" dirty="0">
                          <a:solidFill>
                            <a:srgbClr val="005595"/>
                          </a:solidFill>
                        </a:rPr>
                        <a:t>Air conditioning</a:t>
                      </a:r>
                    </a:p>
                    <a:p>
                      <a:pPr marL="285750" indent="-285750">
                        <a:buFont typeface="Arial" panose="020B0604020202020204" pitchFamily="34" charset="0"/>
                        <a:buChar char="•"/>
                      </a:pPr>
                      <a:r>
                        <a:rPr lang="en-US" sz="1600" dirty="0">
                          <a:solidFill>
                            <a:srgbClr val="005595"/>
                          </a:solidFill>
                        </a:rPr>
                        <a:t>Traffic density</a:t>
                      </a:r>
                    </a:p>
                  </a:txBody>
                  <a:tcPr/>
                </a:tc>
                <a:tc>
                  <a:txBody>
                    <a:bodyPr/>
                    <a:lstStyle/>
                    <a:p>
                      <a:pPr marL="285750" indent="-285750">
                        <a:buFont typeface="Arial" panose="020B0604020202020204" pitchFamily="34" charset="0"/>
                        <a:buChar char="•"/>
                      </a:pPr>
                      <a:r>
                        <a:rPr lang="en-US" sz="1600" dirty="0">
                          <a:solidFill>
                            <a:srgbClr val="005595"/>
                          </a:solidFill>
                        </a:rPr>
                        <a:t>Geographic coverage</a:t>
                      </a:r>
                    </a:p>
                    <a:p>
                      <a:pPr marL="285750" indent="-285750">
                        <a:buFont typeface="Arial" panose="020B0604020202020204" pitchFamily="34" charset="0"/>
                        <a:buChar char="•"/>
                      </a:pPr>
                      <a:r>
                        <a:rPr lang="en-US" sz="1600" dirty="0">
                          <a:solidFill>
                            <a:srgbClr val="005595"/>
                          </a:solidFill>
                        </a:rPr>
                        <a:t>Contrary association with LEB</a:t>
                      </a:r>
                    </a:p>
                  </a:txBody>
                  <a:tcPr/>
                </a:tc>
                <a:extLst>
                  <a:ext uri="{0D108BD9-81ED-4DB2-BD59-A6C34878D82A}">
                    <a16:rowId xmlns:a16="http://schemas.microsoft.com/office/drawing/2014/main" val="1338228673"/>
                  </a:ext>
                </a:extLst>
              </a:tr>
              <a:tr h="733839">
                <a:tc>
                  <a:txBody>
                    <a:bodyPr/>
                    <a:lstStyle/>
                    <a:p>
                      <a:r>
                        <a:rPr lang="en-US" sz="1600" dirty="0">
                          <a:solidFill>
                            <a:srgbClr val="005595"/>
                          </a:solidFill>
                        </a:rPr>
                        <a:t>Social and climate vulnerability</a:t>
                      </a:r>
                    </a:p>
                  </a:txBody>
                  <a:tcPr/>
                </a:tc>
                <a:tc>
                  <a:txBody>
                    <a:bodyPr/>
                    <a:lstStyle/>
                    <a:p>
                      <a:pPr marL="285750" indent="-285750">
                        <a:buFont typeface="Arial" panose="020B0604020202020204" pitchFamily="34" charset="0"/>
                        <a:buChar char="•"/>
                      </a:pPr>
                      <a:r>
                        <a:rPr lang="en-US" sz="1600" dirty="0">
                          <a:solidFill>
                            <a:srgbClr val="005595"/>
                          </a:solidFill>
                        </a:rPr>
                        <a:t>Children under 5</a:t>
                      </a:r>
                    </a:p>
                    <a:p>
                      <a:pPr marL="285750" indent="-285750">
                        <a:buFont typeface="Arial" panose="020B0604020202020204" pitchFamily="34" charset="0"/>
                        <a:buChar char="•"/>
                      </a:pPr>
                      <a:r>
                        <a:rPr lang="en-US" sz="1600" dirty="0">
                          <a:solidFill>
                            <a:srgbClr val="005595"/>
                          </a:solidFill>
                        </a:rPr>
                        <a:t>Foreign born</a:t>
                      </a:r>
                    </a:p>
                  </a:txBody>
                  <a:tcPr/>
                </a:tc>
                <a:tc>
                  <a:txBody>
                    <a:bodyPr/>
                    <a:lstStyle/>
                    <a:p>
                      <a:pPr marL="285750" indent="-285750">
                        <a:buFont typeface="Arial" panose="020B0604020202020204" pitchFamily="34" charset="0"/>
                        <a:buChar char="•"/>
                      </a:pPr>
                      <a:r>
                        <a:rPr lang="en-US" sz="1600" dirty="0">
                          <a:solidFill>
                            <a:srgbClr val="005595"/>
                          </a:solidFill>
                        </a:rPr>
                        <a:t>Other similar indicators</a:t>
                      </a:r>
                    </a:p>
                    <a:p>
                      <a:pPr marL="285750" indent="-285750">
                        <a:buFont typeface="Arial" panose="020B0604020202020204" pitchFamily="34" charset="0"/>
                        <a:buChar char="•"/>
                      </a:pPr>
                      <a:r>
                        <a:rPr lang="en-US" sz="1600" dirty="0">
                          <a:solidFill>
                            <a:srgbClr val="005595"/>
                          </a:solidFill>
                        </a:rPr>
                        <a:t>Difficult to message</a:t>
                      </a:r>
                    </a:p>
                  </a:txBody>
                  <a:tcPr/>
                </a:tc>
                <a:extLst>
                  <a:ext uri="{0D108BD9-81ED-4DB2-BD59-A6C34878D82A}">
                    <a16:rowId xmlns:a16="http://schemas.microsoft.com/office/drawing/2014/main" val="1102271221"/>
                  </a:ext>
                </a:extLst>
              </a:tr>
              <a:tr h="733839">
                <a:tc>
                  <a:txBody>
                    <a:bodyPr/>
                    <a:lstStyle/>
                    <a:p>
                      <a:r>
                        <a:rPr lang="en-US" sz="1600" dirty="0">
                          <a:solidFill>
                            <a:srgbClr val="005595"/>
                          </a:solidFill>
                        </a:rPr>
                        <a:t>Other indices of disadvantage</a:t>
                      </a:r>
                    </a:p>
                  </a:txBody>
                  <a:tcPr/>
                </a:tc>
                <a:tc>
                  <a:txBody>
                    <a:bodyPr/>
                    <a:lstStyle/>
                    <a:p>
                      <a:pPr marL="285750" indent="-285750">
                        <a:buFont typeface="Arial" panose="020B0604020202020204" pitchFamily="34" charset="0"/>
                        <a:buChar char="•"/>
                      </a:pPr>
                      <a:r>
                        <a:rPr lang="en-US" sz="1600" dirty="0">
                          <a:solidFill>
                            <a:srgbClr val="005595"/>
                          </a:solidFill>
                        </a:rPr>
                        <a:t>Hardship Index</a:t>
                      </a:r>
                    </a:p>
                  </a:txBody>
                  <a:tcPr/>
                </a:tc>
                <a:tc>
                  <a:txBody>
                    <a:bodyPr/>
                    <a:lstStyle/>
                    <a:p>
                      <a:pPr marL="285750" indent="-285750">
                        <a:buFont typeface="Arial" panose="020B0604020202020204" pitchFamily="34" charset="0"/>
                        <a:buChar char="•"/>
                      </a:pPr>
                      <a:r>
                        <a:rPr lang="en-US" sz="1600" dirty="0">
                          <a:solidFill>
                            <a:srgbClr val="005595"/>
                          </a:solidFill>
                        </a:rPr>
                        <a:t>Includes HPI indicators</a:t>
                      </a:r>
                    </a:p>
                  </a:txBody>
                  <a:tcPr/>
                </a:tc>
                <a:extLst>
                  <a:ext uri="{0D108BD9-81ED-4DB2-BD59-A6C34878D82A}">
                    <a16:rowId xmlns:a16="http://schemas.microsoft.com/office/drawing/2014/main" val="1139703332"/>
                  </a:ext>
                </a:extLst>
              </a:tr>
            </a:tbl>
          </a:graphicData>
        </a:graphic>
      </p:graphicFrame>
    </p:spTree>
    <p:extLst>
      <p:ext uri="{BB962C8B-B14F-4D97-AF65-F5344CB8AC3E}">
        <p14:creationId xmlns:p14="http://schemas.microsoft.com/office/powerpoint/2010/main" val="2979265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5622E44-CB06-476D-B180-A436FE9C6052}"/>
              </a:ext>
            </a:extLst>
          </p:cNvPr>
          <p:cNvSpPr>
            <a:spLocks noGrp="1"/>
          </p:cNvSpPr>
          <p:nvPr>
            <p:ph type="dt" sz="quarter" idx="10"/>
          </p:nvPr>
        </p:nvSpPr>
        <p:spPr/>
        <p:txBody>
          <a:bodyPr/>
          <a:lstStyle/>
          <a:p>
            <a:pPr>
              <a:defRPr/>
            </a:pPr>
            <a:r>
              <a:rPr lang="en-US" altLang="en-US" dirty="0"/>
              <a:t>OREGON HEALTH AUTHORITY</a:t>
            </a:r>
            <a:br>
              <a:rPr lang="en-US" altLang="en-US" dirty="0"/>
            </a:br>
            <a:r>
              <a:rPr lang="en-US" altLang="en-US" dirty="0"/>
              <a:t>Public Health Division</a:t>
            </a:r>
          </a:p>
          <a:p>
            <a:pPr>
              <a:defRPr/>
            </a:pPr>
            <a:endParaRPr lang="en-US" altLang="en-US" dirty="0"/>
          </a:p>
        </p:txBody>
      </p:sp>
      <p:sp>
        <p:nvSpPr>
          <p:cNvPr id="5" name="Slide Number Placeholder 4">
            <a:extLst>
              <a:ext uri="{FF2B5EF4-FFF2-40B4-BE49-F238E27FC236}">
                <a16:creationId xmlns:a16="http://schemas.microsoft.com/office/drawing/2014/main" id="{23BEDB27-F2CE-4E3A-802A-C83B232EA2F6}"/>
              </a:ext>
            </a:extLst>
          </p:cNvPr>
          <p:cNvSpPr>
            <a:spLocks noGrp="1"/>
          </p:cNvSpPr>
          <p:nvPr>
            <p:ph type="sldNum" sz="quarter" idx="11"/>
          </p:nvPr>
        </p:nvSpPr>
        <p:spPr/>
        <p:txBody>
          <a:bodyPr/>
          <a:lstStyle/>
          <a:p>
            <a:pPr>
              <a:defRPr/>
            </a:pPr>
            <a:fld id="{003BC262-BAC1-4773-9CE6-C2EE945ADF44}" type="slidenum">
              <a:rPr lang="en-US" altLang="en-US"/>
              <a:pPr>
                <a:defRPr/>
              </a:pPr>
              <a:t>16</a:t>
            </a:fld>
            <a:endParaRPr lang="en-US" altLang="en-US" dirty="0"/>
          </a:p>
        </p:txBody>
      </p:sp>
      <p:sp>
        <p:nvSpPr>
          <p:cNvPr id="19460" name="Rectangle 2">
            <a:extLst>
              <a:ext uri="{FF2B5EF4-FFF2-40B4-BE49-F238E27FC236}">
                <a16:creationId xmlns:a16="http://schemas.microsoft.com/office/drawing/2014/main" id="{53FBBC0F-F69E-4076-9299-B5F98DD0054A}"/>
              </a:ext>
            </a:extLst>
          </p:cNvPr>
          <p:cNvSpPr>
            <a:spLocks noGrp="1" noChangeArrowheads="1"/>
          </p:cNvSpPr>
          <p:nvPr>
            <p:ph type="title"/>
          </p:nvPr>
        </p:nvSpPr>
        <p:spPr/>
        <p:txBody>
          <a:bodyPr/>
          <a:lstStyle/>
          <a:p>
            <a:pPr eaLnBrk="1" hangingPunct="1"/>
            <a:r>
              <a:rPr lang="en-US" altLang="en-US" dirty="0"/>
              <a:t>HPI vs. CalEnviroScreen</a:t>
            </a:r>
          </a:p>
        </p:txBody>
      </p:sp>
      <p:sp>
        <p:nvSpPr>
          <p:cNvPr id="9219" name="Rectangle 3">
            <a:extLst>
              <a:ext uri="{FF2B5EF4-FFF2-40B4-BE49-F238E27FC236}">
                <a16:creationId xmlns:a16="http://schemas.microsoft.com/office/drawing/2014/main" id="{F56827BC-6497-4EF5-9A80-65139343D9BD}"/>
              </a:ext>
            </a:extLst>
          </p:cNvPr>
          <p:cNvSpPr>
            <a:spLocks noGrp="1" noChangeArrowheads="1"/>
          </p:cNvSpPr>
          <p:nvPr>
            <p:ph type="body" idx="1"/>
          </p:nvPr>
        </p:nvSpPr>
        <p:spPr>
          <a:xfrm>
            <a:off x="457200" y="1370162"/>
            <a:ext cx="8229600" cy="4114800"/>
          </a:xfrm>
        </p:spPr>
        <p:txBody>
          <a:bodyPr/>
          <a:lstStyle/>
          <a:p>
            <a:pPr eaLnBrk="1" hangingPunct="1">
              <a:spcBef>
                <a:spcPts val="100"/>
              </a:spcBef>
              <a:defRPr/>
            </a:pPr>
            <a:r>
              <a:rPr lang="en-US" dirty="0">
                <a:ea typeface="+mn-lt"/>
                <a:cs typeface="+mn-lt"/>
              </a:rPr>
              <a:t>Of census tracts in the most disadvantaged quartile based on the HPI, 649 tracts (representing 3 million people) fell outside of the most disadvantaged quartile as determined by the CalEnviroScreen</a:t>
            </a:r>
            <a:endParaRPr lang="en-US" dirty="0"/>
          </a:p>
          <a:p>
            <a:pPr>
              <a:spcBef>
                <a:spcPts val="100"/>
              </a:spcBef>
              <a:buFontTx/>
              <a:buChar char="•"/>
              <a:defRPr/>
            </a:pPr>
            <a:endParaRPr lang="en-US" dirty="0">
              <a:cs typeface="Arial"/>
            </a:endParaRPr>
          </a:p>
          <a:p>
            <a:pPr eaLnBrk="1" hangingPunct="1">
              <a:spcBef>
                <a:spcPts val="100"/>
              </a:spcBef>
              <a:defRPr/>
            </a:pPr>
            <a:r>
              <a:rPr lang="en-US" dirty="0">
                <a:ea typeface="+mn-lt"/>
                <a:cs typeface="+mn-lt"/>
              </a:rPr>
              <a:t>CalEnviroScreen failed to detect one-third of census tracts with the worst conditions for population health.</a:t>
            </a:r>
          </a:p>
          <a:p>
            <a:pPr>
              <a:spcBef>
                <a:spcPts val="100"/>
              </a:spcBef>
              <a:defRPr/>
            </a:pPr>
            <a:endParaRPr lang="en-US" dirty="0">
              <a:ea typeface="+mn-lt"/>
              <a:cs typeface="+mn-lt"/>
            </a:endParaRPr>
          </a:p>
          <a:p>
            <a:pPr>
              <a:spcBef>
                <a:spcPts val="100"/>
              </a:spcBef>
              <a:defRPr/>
            </a:pPr>
            <a:r>
              <a:rPr lang="en-US" dirty="0">
                <a:ea typeface="+mn-lt"/>
                <a:cs typeface="+mn-lt"/>
              </a:rPr>
              <a:t>Differences in approach have substantial consequences for millions of persons, neighborhoods, and communities that are either selected or passed over for potential investments. </a:t>
            </a:r>
          </a:p>
          <a:p>
            <a:pPr>
              <a:spcBef>
                <a:spcPts val="100"/>
              </a:spcBef>
              <a:defRPr/>
            </a:pPr>
            <a:endParaRPr lang="en-US" dirty="0">
              <a:ea typeface="+mn-lt"/>
              <a:cs typeface="+mn-lt"/>
            </a:endParaRPr>
          </a:p>
          <a:p>
            <a:pPr>
              <a:spcBef>
                <a:spcPts val="100"/>
              </a:spcBef>
              <a:defRPr/>
            </a:pPr>
            <a:r>
              <a:rPr lang="en-US" dirty="0">
                <a:cs typeface="Arial"/>
              </a:rPr>
              <a:t>This discordance occurred despite substantial overlap in indicators and domains.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5622E44-CB06-476D-B180-A436FE9C6052}"/>
              </a:ext>
            </a:extLst>
          </p:cNvPr>
          <p:cNvSpPr>
            <a:spLocks noGrp="1"/>
          </p:cNvSpPr>
          <p:nvPr>
            <p:ph type="dt" sz="quarter" idx="10"/>
          </p:nvPr>
        </p:nvSpPr>
        <p:spPr/>
        <p:txBody>
          <a:bodyPr/>
          <a:lstStyle/>
          <a:p>
            <a:pPr>
              <a:defRPr/>
            </a:pPr>
            <a:r>
              <a:rPr lang="en-US" altLang="en-US" dirty="0"/>
              <a:t>OREGON HEALTH AUTHORITY</a:t>
            </a:r>
            <a:br>
              <a:rPr lang="en-US" altLang="en-US" dirty="0"/>
            </a:br>
            <a:r>
              <a:rPr lang="en-US" altLang="en-US" dirty="0"/>
              <a:t>Public Health Division</a:t>
            </a:r>
          </a:p>
          <a:p>
            <a:pPr>
              <a:defRPr/>
            </a:pPr>
            <a:endParaRPr lang="en-US" altLang="en-US" dirty="0"/>
          </a:p>
        </p:txBody>
      </p:sp>
      <p:sp>
        <p:nvSpPr>
          <p:cNvPr id="5" name="Slide Number Placeholder 4">
            <a:extLst>
              <a:ext uri="{FF2B5EF4-FFF2-40B4-BE49-F238E27FC236}">
                <a16:creationId xmlns:a16="http://schemas.microsoft.com/office/drawing/2014/main" id="{23BEDB27-F2CE-4E3A-802A-C83B232EA2F6}"/>
              </a:ext>
            </a:extLst>
          </p:cNvPr>
          <p:cNvSpPr>
            <a:spLocks noGrp="1"/>
          </p:cNvSpPr>
          <p:nvPr>
            <p:ph type="sldNum" sz="quarter" idx="11"/>
          </p:nvPr>
        </p:nvSpPr>
        <p:spPr/>
        <p:txBody>
          <a:bodyPr/>
          <a:lstStyle/>
          <a:p>
            <a:pPr>
              <a:defRPr/>
            </a:pPr>
            <a:fld id="{003BC262-BAC1-4773-9CE6-C2EE945ADF44}" type="slidenum">
              <a:rPr lang="en-US" altLang="en-US"/>
              <a:pPr>
                <a:defRPr/>
              </a:pPr>
              <a:t>17</a:t>
            </a:fld>
            <a:endParaRPr lang="en-US" altLang="en-US" dirty="0"/>
          </a:p>
        </p:txBody>
      </p:sp>
      <p:sp>
        <p:nvSpPr>
          <p:cNvPr id="19460" name="Rectangle 2">
            <a:extLst>
              <a:ext uri="{FF2B5EF4-FFF2-40B4-BE49-F238E27FC236}">
                <a16:creationId xmlns:a16="http://schemas.microsoft.com/office/drawing/2014/main" id="{53FBBC0F-F69E-4076-9299-B5F98DD0054A}"/>
              </a:ext>
            </a:extLst>
          </p:cNvPr>
          <p:cNvSpPr>
            <a:spLocks noGrp="1" noChangeArrowheads="1"/>
          </p:cNvSpPr>
          <p:nvPr>
            <p:ph type="title"/>
          </p:nvPr>
        </p:nvSpPr>
        <p:spPr/>
        <p:txBody>
          <a:bodyPr/>
          <a:lstStyle/>
          <a:p>
            <a:pPr eaLnBrk="1" hangingPunct="1"/>
            <a:r>
              <a:rPr lang="en-US" altLang="en-US" dirty="0"/>
              <a:t>HPI Uses</a:t>
            </a:r>
          </a:p>
        </p:txBody>
      </p:sp>
      <p:sp>
        <p:nvSpPr>
          <p:cNvPr id="9219" name="Rectangle 3">
            <a:extLst>
              <a:ext uri="{FF2B5EF4-FFF2-40B4-BE49-F238E27FC236}">
                <a16:creationId xmlns:a16="http://schemas.microsoft.com/office/drawing/2014/main" id="{F56827BC-6497-4EF5-9A80-65139343D9BD}"/>
              </a:ext>
            </a:extLst>
          </p:cNvPr>
          <p:cNvSpPr>
            <a:spLocks noGrp="1" noChangeArrowheads="1"/>
          </p:cNvSpPr>
          <p:nvPr>
            <p:ph type="body" idx="1"/>
          </p:nvPr>
        </p:nvSpPr>
        <p:spPr/>
        <p:txBody>
          <a:bodyPr/>
          <a:lstStyle/>
          <a:p>
            <a:pPr eaLnBrk="1" hangingPunct="1">
              <a:defRPr/>
            </a:pPr>
            <a:r>
              <a:rPr lang="en-US" b="1" dirty="0"/>
              <a:t>Integrating HPI Into Your Plans And Assessments</a:t>
            </a:r>
          </a:p>
          <a:p>
            <a:pPr marL="0" indent="0" eaLnBrk="1" hangingPunct="1">
              <a:buFontTx/>
              <a:buNone/>
              <a:defRPr/>
            </a:pPr>
            <a:endParaRPr lang="en-US" b="1" dirty="0"/>
          </a:p>
          <a:p>
            <a:pPr eaLnBrk="1" hangingPunct="1">
              <a:defRPr/>
            </a:pPr>
            <a:r>
              <a:rPr lang="en-US" b="1" dirty="0"/>
              <a:t>Generating Reports</a:t>
            </a:r>
          </a:p>
          <a:p>
            <a:pPr marL="0" indent="0" eaLnBrk="1" hangingPunct="1">
              <a:buFontTx/>
              <a:buNone/>
              <a:defRPr/>
            </a:pPr>
            <a:endParaRPr lang="en-US" b="1" dirty="0"/>
          </a:p>
          <a:p>
            <a:pPr eaLnBrk="1" hangingPunct="1">
              <a:defRPr/>
            </a:pPr>
            <a:r>
              <a:rPr lang="en-US" b="1" dirty="0"/>
              <a:t>Capacity Building</a:t>
            </a:r>
          </a:p>
          <a:p>
            <a:pPr marL="0" indent="0" eaLnBrk="1" hangingPunct="1">
              <a:buFontTx/>
              <a:buNone/>
              <a:defRPr/>
            </a:pPr>
            <a:endParaRPr lang="en-US" b="1" dirty="0"/>
          </a:p>
          <a:p>
            <a:pPr eaLnBrk="1" hangingPunct="1">
              <a:defRPr/>
            </a:pPr>
            <a:r>
              <a:rPr lang="en-US" b="1" dirty="0"/>
              <a:t>Policy Actions</a:t>
            </a:r>
          </a:p>
          <a:p>
            <a:pPr marL="0" indent="0" eaLnBrk="1" hangingPunct="1">
              <a:buFontTx/>
              <a:buNone/>
              <a:defRPr/>
            </a:pPr>
            <a:endParaRPr lang="en-US" b="1" dirty="0"/>
          </a:p>
          <a:p>
            <a:pPr eaLnBrk="1" hangingPunct="1">
              <a:defRPr/>
            </a:pPr>
            <a:r>
              <a:rPr lang="en-US" b="1" dirty="0"/>
              <a:t>Grant Application Technical Assistance</a:t>
            </a:r>
          </a:p>
          <a:p>
            <a:pPr eaLnBrk="1" hangingPunct="1">
              <a:defRPr/>
            </a:pPr>
            <a:endParaRPr lang="en-US" altLang="en-US" dirty="0"/>
          </a:p>
        </p:txBody>
      </p:sp>
    </p:spTree>
    <p:extLst>
      <p:ext uri="{BB962C8B-B14F-4D97-AF65-F5344CB8AC3E}">
        <p14:creationId xmlns:p14="http://schemas.microsoft.com/office/powerpoint/2010/main" val="379748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5622E44-CB06-476D-B180-A436FE9C6052}"/>
              </a:ext>
            </a:extLst>
          </p:cNvPr>
          <p:cNvSpPr>
            <a:spLocks noGrp="1"/>
          </p:cNvSpPr>
          <p:nvPr>
            <p:ph type="dt" sz="quarter" idx="10"/>
          </p:nvPr>
        </p:nvSpPr>
        <p:spPr/>
        <p:txBody>
          <a:bodyPr/>
          <a:lstStyle/>
          <a:p>
            <a:pPr>
              <a:defRPr/>
            </a:pPr>
            <a:r>
              <a:rPr lang="en-US" altLang="en-US" dirty="0"/>
              <a:t>OREGON HEALTH AUTHORITY</a:t>
            </a:r>
            <a:br>
              <a:rPr lang="en-US" altLang="en-US" dirty="0"/>
            </a:br>
            <a:r>
              <a:rPr lang="en-US" altLang="en-US" dirty="0"/>
              <a:t>Public Health Division</a:t>
            </a:r>
          </a:p>
          <a:p>
            <a:pPr>
              <a:defRPr/>
            </a:pPr>
            <a:endParaRPr lang="en-US" altLang="en-US" dirty="0"/>
          </a:p>
        </p:txBody>
      </p:sp>
      <p:sp>
        <p:nvSpPr>
          <p:cNvPr id="5" name="Slide Number Placeholder 4">
            <a:extLst>
              <a:ext uri="{FF2B5EF4-FFF2-40B4-BE49-F238E27FC236}">
                <a16:creationId xmlns:a16="http://schemas.microsoft.com/office/drawing/2014/main" id="{23BEDB27-F2CE-4E3A-802A-C83B232EA2F6}"/>
              </a:ext>
            </a:extLst>
          </p:cNvPr>
          <p:cNvSpPr>
            <a:spLocks noGrp="1"/>
          </p:cNvSpPr>
          <p:nvPr>
            <p:ph type="sldNum" sz="quarter" idx="11"/>
          </p:nvPr>
        </p:nvSpPr>
        <p:spPr/>
        <p:txBody>
          <a:bodyPr/>
          <a:lstStyle/>
          <a:p>
            <a:pPr>
              <a:defRPr/>
            </a:pPr>
            <a:fld id="{003BC262-BAC1-4773-9CE6-C2EE945ADF44}" type="slidenum">
              <a:rPr lang="en-US" altLang="en-US"/>
              <a:pPr>
                <a:defRPr/>
              </a:pPr>
              <a:t>18</a:t>
            </a:fld>
            <a:endParaRPr lang="en-US" altLang="en-US" dirty="0"/>
          </a:p>
        </p:txBody>
      </p:sp>
      <p:sp>
        <p:nvSpPr>
          <p:cNvPr id="9219" name="Rectangle 3">
            <a:extLst>
              <a:ext uri="{FF2B5EF4-FFF2-40B4-BE49-F238E27FC236}">
                <a16:creationId xmlns:a16="http://schemas.microsoft.com/office/drawing/2014/main" id="{F56827BC-6497-4EF5-9A80-65139343D9BD}"/>
              </a:ext>
            </a:extLst>
          </p:cNvPr>
          <p:cNvSpPr>
            <a:spLocks noGrp="1" noChangeArrowheads="1"/>
          </p:cNvSpPr>
          <p:nvPr>
            <p:ph type="body" idx="1"/>
          </p:nvPr>
        </p:nvSpPr>
        <p:spPr/>
        <p:txBody>
          <a:bodyPr/>
          <a:lstStyle/>
          <a:p>
            <a:pPr eaLnBrk="1" hangingPunct="1">
              <a:defRPr/>
            </a:pPr>
            <a:endParaRPr lang="en-US" b="1" dirty="0"/>
          </a:p>
          <a:p>
            <a:pPr eaLnBrk="1" hangingPunct="1">
              <a:defRPr/>
            </a:pPr>
            <a:endParaRPr lang="en-US" altLang="en-US" dirty="0"/>
          </a:p>
        </p:txBody>
      </p:sp>
      <p:pic>
        <p:nvPicPr>
          <p:cNvPr id="3" name="Picture 5">
            <a:extLst>
              <a:ext uri="{FF2B5EF4-FFF2-40B4-BE49-F238E27FC236}">
                <a16:creationId xmlns:a16="http://schemas.microsoft.com/office/drawing/2014/main" id="{3BCFFC66-7C95-4CFE-8AA4-C984EA3CAD1D}"/>
              </a:ext>
            </a:extLst>
          </p:cNvPr>
          <p:cNvPicPr>
            <a:picLocks noChangeAspect="1"/>
          </p:cNvPicPr>
          <p:nvPr/>
        </p:nvPicPr>
        <p:blipFill>
          <a:blip r:embed="rId3"/>
          <a:stretch>
            <a:fillRect/>
          </a:stretch>
        </p:blipFill>
        <p:spPr>
          <a:xfrm>
            <a:off x="399422" y="493353"/>
            <a:ext cx="8345155" cy="4753415"/>
          </a:xfrm>
          <a:prstGeom prst="rect">
            <a:avLst/>
          </a:prstGeom>
        </p:spPr>
      </p:pic>
      <p:sp>
        <p:nvSpPr>
          <p:cNvPr id="7" name="TextBox 6">
            <a:extLst>
              <a:ext uri="{FF2B5EF4-FFF2-40B4-BE49-F238E27FC236}">
                <a16:creationId xmlns:a16="http://schemas.microsoft.com/office/drawing/2014/main" id="{8151EB18-1326-4D17-9BB5-056E133D3FC2}"/>
              </a:ext>
            </a:extLst>
          </p:cNvPr>
          <p:cNvSpPr txBox="1"/>
          <p:nvPr/>
        </p:nvSpPr>
        <p:spPr>
          <a:xfrm>
            <a:off x="457200" y="5367635"/>
            <a:ext cx="6678118" cy="338554"/>
          </a:xfrm>
          <a:prstGeom prst="rect">
            <a:avLst/>
          </a:prstGeom>
          <a:noFill/>
        </p:spPr>
        <p:txBody>
          <a:bodyPr wrap="square">
            <a:spAutoFit/>
          </a:bodyPr>
          <a:lstStyle/>
          <a:p>
            <a:r>
              <a:rPr lang="en-US" sz="1600" dirty="0">
                <a:solidFill>
                  <a:srgbClr val="005595"/>
                </a:solidFill>
                <a:latin typeface="+mn-lt"/>
                <a:hlinkClick r:id="rId4"/>
              </a:rPr>
              <a:t>https://healthyplacesindex.org/policy-actions</a:t>
            </a:r>
            <a:r>
              <a:rPr lang="en-US" sz="1600" dirty="0">
                <a:solidFill>
                  <a:srgbClr val="005595"/>
                </a:solidFill>
                <a:latin typeface="+mn-lt"/>
              </a:rPr>
              <a:t>/</a:t>
            </a:r>
          </a:p>
        </p:txBody>
      </p:sp>
    </p:spTree>
    <p:extLst>
      <p:ext uri="{BB962C8B-B14F-4D97-AF65-F5344CB8AC3E}">
        <p14:creationId xmlns:p14="http://schemas.microsoft.com/office/powerpoint/2010/main" val="1972088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5622E44-CB06-476D-B180-A436FE9C6052}"/>
              </a:ext>
            </a:extLst>
          </p:cNvPr>
          <p:cNvSpPr>
            <a:spLocks noGrp="1"/>
          </p:cNvSpPr>
          <p:nvPr>
            <p:ph type="dt" sz="quarter" idx="10"/>
          </p:nvPr>
        </p:nvSpPr>
        <p:spPr/>
        <p:txBody>
          <a:bodyPr/>
          <a:lstStyle/>
          <a:p>
            <a:pPr>
              <a:defRPr/>
            </a:pPr>
            <a:r>
              <a:rPr lang="en-US" altLang="en-US" dirty="0"/>
              <a:t>OREGON HEALTH AUTHORITY</a:t>
            </a:r>
            <a:br>
              <a:rPr lang="en-US" altLang="en-US" dirty="0"/>
            </a:br>
            <a:r>
              <a:rPr lang="en-US" altLang="en-US" dirty="0"/>
              <a:t>Public Health Division</a:t>
            </a:r>
          </a:p>
          <a:p>
            <a:pPr>
              <a:defRPr/>
            </a:pPr>
            <a:endParaRPr lang="en-US" altLang="en-US" dirty="0"/>
          </a:p>
        </p:txBody>
      </p:sp>
      <p:sp>
        <p:nvSpPr>
          <p:cNvPr id="5" name="Slide Number Placeholder 4">
            <a:extLst>
              <a:ext uri="{FF2B5EF4-FFF2-40B4-BE49-F238E27FC236}">
                <a16:creationId xmlns:a16="http://schemas.microsoft.com/office/drawing/2014/main" id="{23BEDB27-F2CE-4E3A-802A-C83B232EA2F6}"/>
              </a:ext>
            </a:extLst>
          </p:cNvPr>
          <p:cNvSpPr>
            <a:spLocks noGrp="1"/>
          </p:cNvSpPr>
          <p:nvPr>
            <p:ph type="sldNum" sz="quarter" idx="11"/>
          </p:nvPr>
        </p:nvSpPr>
        <p:spPr/>
        <p:txBody>
          <a:bodyPr/>
          <a:lstStyle/>
          <a:p>
            <a:pPr>
              <a:defRPr/>
            </a:pPr>
            <a:fld id="{003BC262-BAC1-4773-9CE6-C2EE945ADF44}" type="slidenum">
              <a:rPr lang="en-US" altLang="en-US"/>
              <a:pPr>
                <a:defRPr/>
              </a:pPr>
              <a:t>19</a:t>
            </a:fld>
            <a:endParaRPr lang="en-US" altLang="en-US" dirty="0"/>
          </a:p>
        </p:txBody>
      </p:sp>
      <p:sp>
        <p:nvSpPr>
          <p:cNvPr id="19460" name="Rectangle 2">
            <a:extLst>
              <a:ext uri="{FF2B5EF4-FFF2-40B4-BE49-F238E27FC236}">
                <a16:creationId xmlns:a16="http://schemas.microsoft.com/office/drawing/2014/main" id="{53FBBC0F-F69E-4076-9299-B5F98DD0054A}"/>
              </a:ext>
            </a:extLst>
          </p:cNvPr>
          <p:cNvSpPr>
            <a:spLocks noGrp="1" noChangeArrowheads="1"/>
          </p:cNvSpPr>
          <p:nvPr>
            <p:ph type="title"/>
          </p:nvPr>
        </p:nvSpPr>
        <p:spPr/>
        <p:txBody>
          <a:bodyPr/>
          <a:lstStyle/>
          <a:p>
            <a:pPr eaLnBrk="1" hangingPunct="1"/>
            <a:r>
              <a:rPr lang="en-US" altLang="en-US" dirty="0"/>
              <a:t>Next Steps</a:t>
            </a:r>
          </a:p>
        </p:txBody>
      </p:sp>
      <p:sp>
        <p:nvSpPr>
          <p:cNvPr id="9219" name="Rectangle 3">
            <a:extLst>
              <a:ext uri="{FF2B5EF4-FFF2-40B4-BE49-F238E27FC236}">
                <a16:creationId xmlns:a16="http://schemas.microsoft.com/office/drawing/2014/main" id="{F56827BC-6497-4EF5-9A80-65139343D9BD}"/>
              </a:ext>
            </a:extLst>
          </p:cNvPr>
          <p:cNvSpPr>
            <a:spLocks noGrp="1" noChangeArrowheads="1"/>
          </p:cNvSpPr>
          <p:nvPr>
            <p:ph type="body" idx="1"/>
          </p:nvPr>
        </p:nvSpPr>
        <p:spPr>
          <a:xfrm>
            <a:off x="457200" y="1371600"/>
            <a:ext cx="8229600" cy="4114800"/>
          </a:xfrm>
        </p:spPr>
        <p:txBody>
          <a:bodyPr/>
          <a:lstStyle/>
          <a:p>
            <a:pPr eaLnBrk="1" hangingPunct="1">
              <a:defRPr/>
            </a:pPr>
            <a:r>
              <a:rPr lang="en-US" sz="1800" dirty="0"/>
              <a:t>Build partnerships with interested agencies</a:t>
            </a:r>
          </a:p>
          <a:p>
            <a:pPr marL="0" indent="0" eaLnBrk="1" hangingPunct="1">
              <a:buNone/>
              <a:defRPr/>
            </a:pPr>
            <a:endParaRPr lang="en-US" sz="1800" dirty="0"/>
          </a:p>
          <a:p>
            <a:pPr eaLnBrk="1" hangingPunct="1">
              <a:defRPr/>
            </a:pPr>
            <a:r>
              <a:rPr lang="en-US" sz="1800" dirty="0"/>
              <a:t>Work with partners to evaluate data that fit within policy action areas</a:t>
            </a:r>
          </a:p>
          <a:p>
            <a:pPr marL="0" indent="0" eaLnBrk="1" hangingPunct="1">
              <a:buFontTx/>
              <a:buNone/>
              <a:defRPr/>
            </a:pPr>
            <a:endParaRPr lang="en-US" sz="1800" dirty="0"/>
          </a:p>
          <a:p>
            <a:pPr eaLnBrk="1" hangingPunct="1">
              <a:defRPr/>
            </a:pPr>
            <a:r>
              <a:rPr lang="en-US" sz="1800" dirty="0"/>
              <a:t>Build new Oregon specific Life Expectancy at Birth data (PSU Population Research Center)</a:t>
            </a:r>
          </a:p>
          <a:p>
            <a:pPr marL="0" indent="0" eaLnBrk="1" hangingPunct="1">
              <a:buFontTx/>
              <a:buNone/>
              <a:defRPr/>
            </a:pPr>
            <a:endParaRPr lang="en-US" sz="1800" dirty="0"/>
          </a:p>
          <a:p>
            <a:pPr eaLnBrk="1" hangingPunct="1">
              <a:defRPr/>
            </a:pPr>
            <a:r>
              <a:rPr lang="en-US" sz="1800" dirty="0"/>
              <a:t>Build an Oregon HPI data repository (DAS-GEO).</a:t>
            </a:r>
          </a:p>
          <a:p>
            <a:pPr marL="0" indent="0" eaLnBrk="1" hangingPunct="1">
              <a:buNone/>
              <a:defRPr/>
            </a:pPr>
            <a:endParaRPr lang="en-US" sz="1800" dirty="0"/>
          </a:p>
          <a:p>
            <a:pPr eaLnBrk="1" hangingPunct="1">
              <a:defRPr/>
            </a:pPr>
            <a:r>
              <a:rPr lang="en-US" sz="1800" dirty="0">
                <a:effectLst/>
                <a:latin typeface="Calibri" panose="020F0502020204030204" pitchFamily="34" charset="0"/>
                <a:ea typeface="Calibri" panose="020F0502020204030204" pitchFamily="34" charset="0"/>
              </a:rPr>
              <a:t>Governor Brown submitted a bill to the 2022 legislature, House Bill 4077, that is getting it’s first hearing tomorrow and would direct a state Environmental Justice Council to oversee development by OHA and DEQ of an environmental justice mapping tool in consultation with communities and in collaboration with DAS-GEO and Oregon State University. </a:t>
            </a:r>
            <a:endParaRPr lang="en-US" altLang="en-US" sz="1800" dirty="0"/>
          </a:p>
        </p:txBody>
      </p:sp>
    </p:spTree>
    <p:extLst>
      <p:ext uri="{BB962C8B-B14F-4D97-AF65-F5344CB8AC3E}">
        <p14:creationId xmlns:p14="http://schemas.microsoft.com/office/powerpoint/2010/main" val="395323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201F617-965F-4DDA-86FF-9D5197F1462B}"/>
              </a:ext>
            </a:extLst>
          </p:cNvPr>
          <p:cNvSpPr>
            <a:spLocks noGrp="1"/>
          </p:cNvSpPr>
          <p:nvPr>
            <p:ph type="dt" sz="quarter" idx="10"/>
          </p:nvPr>
        </p:nvSpPr>
        <p:spPr/>
        <p:txBody>
          <a:bodyPr/>
          <a:lstStyle/>
          <a:p>
            <a:pPr>
              <a:defRPr/>
            </a:pPr>
            <a:r>
              <a:rPr lang="en-US" altLang="en-US" dirty="0"/>
              <a:t>OREGON HEALTH AUTHORITY</a:t>
            </a:r>
            <a:br>
              <a:rPr lang="en-US" altLang="en-US" dirty="0"/>
            </a:br>
            <a:r>
              <a:rPr lang="en-US" altLang="en-US" dirty="0"/>
              <a:t>Public Health Division</a:t>
            </a:r>
          </a:p>
          <a:p>
            <a:pPr>
              <a:defRPr/>
            </a:pPr>
            <a:endParaRPr lang="en-US" altLang="en-US" dirty="0"/>
          </a:p>
        </p:txBody>
      </p:sp>
      <p:sp>
        <p:nvSpPr>
          <p:cNvPr id="5" name="Slide Number Placeholder 4">
            <a:extLst>
              <a:ext uri="{FF2B5EF4-FFF2-40B4-BE49-F238E27FC236}">
                <a16:creationId xmlns:a16="http://schemas.microsoft.com/office/drawing/2014/main" id="{4B7AA748-13A6-403F-A343-2EC207FE9B65}"/>
              </a:ext>
            </a:extLst>
          </p:cNvPr>
          <p:cNvSpPr>
            <a:spLocks noGrp="1"/>
          </p:cNvSpPr>
          <p:nvPr>
            <p:ph type="sldNum" sz="quarter" idx="11"/>
          </p:nvPr>
        </p:nvSpPr>
        <p:spPr/>
        <p:txBody>
          <a:bodyPr/>
          <a:lstStyle/>
          <a:p>
            <a:pPr>
              <a:defRPr/>
            </a:pPr>
            <a:fld id="{269AD3CE-D394-4D36-B5FA-8D9BDF5A406F}" type="slidenum">
              <a:rPr lang="en-US" altLang="en-US" smtClean="0"/>
              <a:pPr>
                <a:defRPr/>
              </a:pPr>
              <a:t>2</a:t>
            </a:fld>
            <a:endParaRPr lang="en-US" altLang="en-US" dirty="0"/>
          </a:p>
        </p:txBody>
      </p:sp>
      <p:sp>
        <p:nvSpPr>
          <p:cNvPr id="5124" name="Rectangle 2">
            <a:extLst>
              <a:ext uri="{FF2B5EF4-FFF2-40B4-BE49-F238E27FC236}">
                <a16:creationId xmlns:a16="http://schemas.microsoft.com/office/drawing/2014/main" id="{C411626E-5454-4826-8743-80187043EC66}"/>
              </a:ext>
            </a:extLst>
          </p:cNvPr>
          <p:cNvSpPr>
            <a:spLocks noGrp="1" noChangeArrowheads="1"/>
          </p:cNvSpPr>
          <p:nvPr>
            <p:ph type="title"/>
          </p:nvPr>
        </p:nvSpPr>
        <p:spPr/>
        <p:txBody>
          <a:bodyPr/>
          <a:lstStyle/>
          <a:p>
            <a:pPr eaLnBrk="1" hangingPunct="1"/>
            <a:r>
              <a:rPr lang="en-US" altLang="en-US" dirty="0"/>
              <a:t>What is the HPI?</a:t>
            </a:r>
          </a:p>
        </p:txBody>
      </p:sp>
      <p:sp>
        <p:nvSpPr>
          <p:cNvPr id="5125" name="Rectangle 3">
            <a:extLst>
              <a:ext uri="{FF2B5EF4-FFF2-40B4-BE49-F238E27FC236}">
                <a16:creationId xmlns:a16="http://schemas.microsoft.com/office/drawing/2014/main" id="{6113A32F-38AE-4684-8762-09F564A6C694}"/>
              </a:ext>
            </a:extLst>
          </p:cNvPr>
          <p:cNvSpPr>
            <a:spLocks noGrp="1" noChangeArrowheads="1"/>
          </p:cNvSpPr>
          <p:nvPr>
            <p:ph type="body" idx="1"/>
          </p:nvPr>
        </p:nvSpPr>
        <p:spPr>
          <a:xfrm>
            <a:off x="457200" y="1122802"/>
            <a:ext cx="8229600" cy="4495800"/>
          </a:xfrm>
        </p:spPr>
        <p:txBody>
          <a:bodyPr/>
          <a:lstStyle/>
          <a:p>
            <a:pPr eaLnBrk="1" hangingPunct="1">
              <a:spcBef>
                <a:spcPct val="0"/>
              </a:spcBef>
              <a:spcAft>
                <a:spcPts val="1200"/>
              </a:spcAft>
            </a:pPr>
            <a:r>
              <a:rPr lang="en-US" altLang="en-US" dirty="0"/>
              <a:t>Census tract-level mapping tool that can be used to compare and</a:t>
            </a:r>
            <a:r>
              <a:rPr lang="en-US" altLang="en-US" b="1" dirty="0"/>
              <a:t> </a:t>
            </a:r>
            <a:r>
              <a:rPr lang="en-US" altLang="en-US" dirty="0"/>
              <a:t>explore community conditions that predict life expectancy</a:t>
            </a:r>
          </a:p>
          <a:p>
            <a:pPr eaLnBrk="1" hangingPunct="1">
              <a:spcBef>
                <a:spcPct val="0"/>
              </a:spcBef>
              <a:spcAft>
                <a:spcPts val="1200"/>
              </a:spcAft>
            </a:pPr>
            <a:r>
              <a:rPr lang="en-US" dirty="0">
                <a:ea typeface="+mn-lt"/>
                <a:cs typeface="+mn-lt"/>
              </a:rPr>
              <a:t>Purpose: prioritize public and private investments, resources and programs</a:t>
            </a:r>
            <a:endParaRPr lang="en-US" altLang="en-US" dirty="0"/>
          </a:p>
          <a:p>
            <a:pPr eaLnBrk="1" hangingPunct="1">
              <a:spcBef>
                <a:spcPct val="0"/>
              </a:spcBef>
              <a:spcAft>
                <a:spcPts val="1200"/>
              </a:spcAft>
            </a:pPr>
            <a:endParaRPr lang="en-US" altLang="en-US" dirty="0">
              <a:cs typeface="Arial"/>
            </a:endParaRPr>
          </a:p>
        </p:txBody>
      </p:sp>
      <p:pic>
        <p:nvPicPr>
          <p:cNvPr id="18" name="Picture 17">
            <a:extLst>
              <a:ext uri="{FF2B5EF4-FFF2-40B4-BE49-F238E27FC236}">
                <a16:creationId xmlns:a16="http://schemas.microsoft.com/office/drawing/2014/main" id="{F4F8872D-8F14-4044-B7EA-0597F3A8E1AD}"/>
              </a:ext>
            </a:extLst>
          </p:cNvPr>
          <p:cNvPicPr>
            <a:picLocks noChangeAspect="1"/>
          </p:cNvPicPr>
          <p:nvPr/>
        </p:nvPicPr>
        <p:blipFill>
          <a:blip r:embed="rId3"/>
          <a:stretch>
            <a:fillRect/>
          </a:stretch>
        </p:blipFill>
        <p:spPr>
          <a:xfrm>
            <a:off x="912526" y="2635868"/>
            <a:ext cx="7318947" cy="314523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743E9CB-F706-4722-8F97-A03497A3E204}"/>
              </a:ext>
            </a:extLst>
          </p:cNvPr>
          <p:cNvSpPr>
            <a:spLocks noGrp="1"/>
          </p:cNvSpPr>
          <p:nvPr>
            <p:ph type="dt" sz="quarter" idx="10"/>
          </p:nvPr>
        </p:nvSpPr>
        <p:spPr/>
        <p:txBody>
          <a:bodyPr/>
          <a:lstStyle/>
          <a:p>
            <a:pPr>
              <a:defRPr/>
            </a:pPr>
            <a:r>
              <a:rPr lang="en-US" altLang="en-US" dirty="0"/>
              <a:t>OREGON HEALTH AUTHORITY</a:t>
            </a:r>
            <a:br>
              <a:rPr lang="en-US" altLang="en-US" dirty="0"/>
            </a:br>
            <a:r>
              <a:rPr lang="en-US" altLang="en-US" dirty="0"/>
              <a:t>Public Health Division</a:t>
            </a:r>
          </a:p>
          <a:p>
            <a:pPr>
              <a:defRPr/>
            </a:pPr>
            <a:endParaRPr lang="en-US" altLang="en-US" dirty="0"/>
          </a:p>
        </p:txBody>
      </p:sp>
      <p:sp>
        <p:nvSpPr>
          <p:cNvPr id="5" name="Slide Number Placeholder 4">
            <a:extLst>
              <a:ext uri="{FF2B5EF4-FFF2-40B4-BE49-F238E27FC236}">
                <a16:creationId xmlns:a16="http://schemas.microsoft.com/office/drawing/2014/main" id="{39E7D27A-8552-4DED-9721-0B3AFE7E51C2}"/>
              </a:ext>
            </a:extLst>
          </p:cNvPr>
          <p:cNvSpPr>
            <a:spLocks noGrp="1"/>
          </p:cNvSpPr>
          <p:nvPr>
            <p:ph type="sldNum" sz="quarter" idx="11"/>
          </p:nvPr>
        </p:nvSpPr>
        <p:spPr/>
        <p:txBody>
          <a:bodyPr/>
          <a:lstStyle/>
          <a:p>
            <a:pPr>
              <a:defRPr/>
            </a:pPr>
            <a:fld id="{9334BE3B-5261-4657-95AC-CD5CB8B2FBBE}" type="slidenum">
              <a:rPr lang="en-US" altLang="en-US"/>
              <a:pPr>
                <a:defRPr/>
              </a:pPr>
              <a:t>20</a:t>
            </a:fld>
            <a:endParaRPr lang="en-US" altLang="en-US" dirty="0"/>
          </a:p>
        </p:txBody>
      </p:sp>
      <p:sp>
        <p:nvSpPr>
          <p:cNvPr id="9219" name="Rectangle 3">
            <a:extLst>
              <a:ext uri="{FF2B5EF4-FFF2-40B4-BE49-F238E27FC236}">
                <a16:creationId xmlns:a16="http://schemas.microsoft.com/office/drawing/2014/main" id="{14A7FE8F-C999-4CE0-BF5F-BB7AE4F2CF52}"/>
              </a:ext>
            </a:extLst>
          </p:cNvPr>
          <p:cNvSpPr>
            <a:spLocks noGrp="1" noChangeArrowheads="1"/>
          </p:cNvSpPr>
          <p:nvPr>
            <p:ph type="body" idx="1"/>
          </p:nvPr>
        </p:nvSpPr>
        <p:spPr>
          <a:xfrm>
            <a:off x="399691" y="809445"/>
            <a:ext cx="8229600" cy="4618007"/>
          </a:xfrm>
        </p:spPr>
        <p:txBody>
          <a:bodyPr/>
          <a:lstStyle/>
          <a:p>
            <a:pPr marL="0" indent="0" algn="ctr" eaLnBrk="1" hangingPunct="1">
              <a:buFontTx/>
              <a:buNone/>
              <a:defRPr/>
            </a:pPr>
            <a:r>
              <a:rPr lang="en-US" altLang="en-US" sz="3600" dirty="0"/>
              <a:t>Questions?</a:t>
            </a:r>
          </a:p>
          <a:p>
            <a:pPr marL="0" indent="0" algn="ctr" eaLnBrk="1" hangingPunct="1">
              <a:buFontTx/>
              <a:buNone/>
              <a:defRPr/>
            </a:pPr>
            <a:endParaRPr lang="en-US" altLang="en-US" dirty="0"/>
          </a:p>
          <a:p>
            <a:pPr marL="0" indent="0" algn="ctr" eaLnBrk="1" hangingPunct="1">
              <a:buFontTx/>
              <a:buNone/>
              <a:defRPr/>
            </a:pPr>
            <a:r>
              <a:rPr lang="en-US" altLang="en-US" sz="1800" dirty="0"/>
              <a:t>Eric Main</a:t>
            </a:r>
          </a:p>
          <a:p>
            <a:pPr marL="0" indent="0" algn="ctr" eaLnBrk="1" hangingPunct="1">
              <a:buFontTx/>
              <a:buNone/>
              <a:defRPr/>
            </a:pPr>
            <a:r>
              <a:rPr lang="en-US" altLang="en-US" sz="1800" dirty="0"/>
              <a:t>Public Health Division</a:t>
            </a:r>
          </a:p>
          <a:p>
            <a:pPr marL="0" indent="0" algn="ctr" eaLnBrk="1" hangingPunct="1">
              <a:buFontTx/>
              <a:buNone/>
              <a:defRPr/>
            </a:pPr>
            <a:r>
              <a:rPr lang="en-US" altLang="en-US" sz="1800" dirty="0"/>
              <a:t>Environmental Public Health</a:t>
            </a:r>
          </a:p>
          <a:p>
            <a:pPr marL="0" indent="0" algn="ctr" eaLnBrk="1" hangingPunct="1">
              <a:buFontTx/>
              <a:buNone/>
              <a:defRPr/>
            </a:pPr>
            <a:r>
              <a:rPr lang="en-US" altLang="en-US" sz="1800" dirty="0">
                <a:hlinkClick r:id="rId3"/>
              </a:rPr>
              <a:t>eric.c.main@state.or.us</a:t>
            </a:r>
            <a:endParaRPr lang="en-US" altLang="en-US" sz="1800" dirty="0"/>
          </a:p>
          <a:p>
            <a:pPr marL="0" indent="0" algn="ctr" eaLnBrk="1" hangingPunct="1">
              <a:buFontTx/>
              <a:buNone/>
              <a:defRPr/>
            </a:pPr>
            <a:endParaRPr lang="en-US" altLang="en-US" dirty="0"/>
          </a:p>
          <a:p>
            <a:pPr marL="0" indent="0" eaLnBrk="1" hangingPunct="1">
              <a:buNone/>
              <a:defRPr/>
            </a:pPr>
            <a:r>
              <a:rPr lang="en-US" sz="1400" dirty="0"/>
              <a:t>The California HPI was </a:t>
            </a:r>
            <a:r>
              <a:rPr kumimoji="0" lang="en-US" altLang="en-US" sz="1400" b="0" i="0" u="none" strike="noStrike" kern="1200" cap="none" spc="0" normalizeH="0" baseline="0" noProof="0" dirty="0">
                <a:ln>
                  <a:noFill/>
                </a:ln>
                <a:solidFill>
                  <a:srgbClr val="005595"/>
                </a:solidFill>
                <a:effectLst/>
                <a:uLnTx/>
                <a:uFillTx/>
                <a:latin typeface="Arial"/>
                <a:ea typeface="+mn-ea"/>
                <a:cs typeface="+mn-cs"/>
              </a:rPr>
              <a:t>developed</a:t>
            </a:r>
            <a:r>
              <a:rPr lang="en-US" altLang="en-US" sz="1400" dirty="0">
                <a:latin typeface="Arial"/>
              </a:rPr>
              <a:t> </a:t>
            </a:r>
            <a:r>
              <a:rPr kumimoji="0" lang="en-US" altLang="en-US" sz="1400" b="0" i="0" u="none" strike="noStrike" kern="1200" cap="none" spc="0" normalizeH="0" baseline="0" noProof="0" dirty="0">
                <a:ln>
                  <a:noFill/>
                </a:ln>
                <a:solidFill>
                  <a:srgbClr val="005595"/>
                </a:solidFill>
                <a:effectLst/>
                <a:uLnTx/>
                <a:uFillTx/>
                <a:latin typeface="Arial"/>
                <a:ea typeface="+mn-ea"/>
                <a:cs typeface="+mn-cs"/>
              </a:rPr>
              <a:t>by the Public Health Alliance of Southern California (Alliance) in partnership with the Virginia Commonwealth University’s Center on Society and Health</a:t>
            </a:r>
            <a:endParaRPr lang="en-US" sz="1400" dirty="0"/>
          </a:p>
          <a:p>
            <a:pPr marL="0" indent="0" eaLnBrk="1" hangingPunct="1">
              <a:buFontTx/>
              <a:buNone/>
              <a:defRPr/>
            </a:pPr>
            <a:endParaRPr lang="en-US" sz="1400" dirty="0"/>
          </a:p>
          <a:p>
            <a:pPr marL="0" indent="0" eaLnBrk="1" hangingPunct="1">
              <a:buFontTx/>
              <a:buNone/>
              <a:defRPr/>
            </a:pPr>
            <a:r>
              <a:rPr lang="en-US" sz="1400" dirty="0"/>
              <a:t>Citations: </a:t>
            </a:r>
          </a:p>
          <a:p>
            <a:pPr eaLnBrk="1" hangingPunct="1">
              <a:defRPr/>
            </a:pPr>
            <a:r>
              <a:rPr lang="en-US" sz="1400" dirty="0"/>
              <a:t>California HPI website: </a:t>
            </a:r>
            <a:r>
              <a:rPr lang="en-US" sz="1400" dirty="0">
                <a:hlinkClick r:id="rId4"/>
              </a:rPr>
              <a:t>https://healthyplacesindex.org/</a:t>
            </a:r>
            <a:endParaRPr lang="en-US" sz="1400" dirty="0">
              <a:cs typeface="Arial"/>
              <a:hlinkClick r:id="rId4"/>
            </a:endParaRPr>
          </a:p>
          <a:p>
            <a:pPr>
              <a:defRPr/>
            </a:pPr>
            <a:r>
              <a:rPr lang="en-US" sz="1400" dirty="0">
                <a:cs typeface="Arial"/>
              </a:rPr>
              <a:t>Delaney T, Dominie W, Dowling H, Maizlish M. </a:t>
            </a:r>
            <a:r>
              <a:rPr lang="en-US" sz="1400" dirty="0">
                <a:ea typeface="+mn-lt"/>
                <a:cs typeface="+mn-lt"/>
              </a:rPr>
              <a:t>Healthy Places Index(HPI 2.0). Feb 20, 2018 (revised Apr 22, 2021). Downloaded from </a:t>
            </a:r>
            <a:r>
              <a:rPr lang="en-US" sz="1400" dirty="0">
                <a:ea typeface="+mn-lt"/>
                <a:cs typeface="+mn-lt"/>
                <a:hlinkClick r:id="rId4"/>
              </a:rPr>
              <a:t>https://healthyplacesindex.org/</a:t>
            </a:r>
            <a:r>
              <a:rPr lang="en-US" sz="1400" dirty="0">
                <a:ea typeface="+mn-lt"/>
                <a:cs typeface="+mn-lt"/>
              </a:rPr>
              <a:t> on Jul 16, 2021.</a:t>
            </a:r>
            <a:endParaRPr lang="en-US" sz="1400" dirty="0">
              <a:cs typeface="Arial"/>
            </a:endParaRPr>
          </a:p>
          <a:p>
            <a:pPr eaLnBrk="1" hangingPunct="1">
              <a:defRPr/>
            </a:pPr>
            <a:r>
              <a:rPr lang="en-US" sz="1400" dirty="0"/>
              <a:t>Maizlish N, Delaney T, Dowling H, Chapman DA, Sabo R, Woolf S, Orndahl C, Hill L, Snellings L. California Healthy Places Index: Frames Matter. Public Health Rep. 2019 Jul/Aug;134(4):354-362. doi: 10.1177/0033354919849882. Epub 2019 May 16. PMID: 31095451; PMCID: PMC6598140.</a:t>
            </a:r>
            <a:endParaRPr lang="en-US" alt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201F617-965F-4DDA-86FF-9D5197F1462B}"/>
              </a:ext>
            </a:extLst>
          </p:cNvPr>
          <p:cNvSpPr>
            <a:spLocks noGrp="1"/>
          </p:cNvSpPr>
          <p:nvPr>
            <p:ph type="dt" sz="quarter" idx="10"/>
          </p:nvPr>
        </p:nvSpPr>
        <p:spPr/>
        <p:txBody>
          <a:bodyPr/>
          <a:lstStyle/>
          <a:p>
            <a:pPr>
              <a:defRPr/>
            </a:pPr>
            <a:r>
              <a:rPr lang="en-US" altLang="en-US" dirty="0"/>
              <a:t>OREGON HEALTH AUTHORITY</a:t>
            </a:r>
            <a:br>
              <a:rPr lang="en-US" altLang="en-US" dirty="0"/>
            </a:br>
            <a:r>
              <a:rPr lang="en-US" altLang="en-US" dirty="0"/>
              <a:t>Public Health Division</a:t>
            </a:r>
          </a:p>
          <a:p>
            <a:pPr>
              <a:defRPr/>
            </a:pPr>
            <a:endParaRPr lang="en-US" altLang="en-US" dirty="0"/>
          </a:p>
        </p:txBody>
      </p:sp>
      <p:sp>
        <p:nvSpPr>
          <p:cNvPr id="5" name="Slide Number Placeholder 4">
            <a:extLst>
              <a:ext uri="{FF2B5EF4-FFF2-40B4-BE49-F238E27FC236}">
                <a16:creationId xmlns:a16="http://schemas.microsoft.com/office/drawing/2014/main" id="{4B7AA748-13A6-403F-A343-2EC207FE9B65}"/>
              </a:ext>
            </a:extLst>
          </p:cNvPr>
          <p:cNvSpPr>
            <a:spLocks noGrp="1"/>
          </p:cNvSpPr>
          <p:nvPr>
            <p:ph type="sldNum" sz="quarter" idx="11"/>
          </p:nvPr>
        </p:nvSpPr>
        <p:spPr/>
        <p:txBody>
          <a:bodyPr/>
          <a:lstStyle/>
          <a:p>
            <a:pPr>
              <a:defRPr/>
            </a:pPr>
            <a:fld id="{269AD3CE-D394-4D36-B5FA-8D9BDF5A406F}" type="slidenum">
              <a:rPr lang="en-US" altLang="en-US"/>
              <a:pPr>
                <a:defRPr/>
              </a:pPr>
              <a:t>3</a:t>
            </a:fld>
            <a:endParaRPr lang="en-US" altLang="en-US" dirty="0"/>
          </a:p>
        </p:txBody>
      </p:sp>
      <p:sp>
        <p:nvSpPr>
          <p:cNvPr id="5124" name="Rectangle 2">
            <a:extLst>
              <a:ext uri="{FF2B5EF4-FFF2-40B4-BE49-F238E27FC236}">
                <a16:creationId xmlns:a16="http://schemas.microsoft.com/office/drawing/2014/main" id="{C411626E-5454-4826-8743-80187043EC66}"/>
              </a:ext>
            </a:extLst>
          </p:cNvPr>
          <p:cNvSpPr>
            <a:spLocks noGrp="1" noChangeArrowheads="1"/>
          </p:cNvSpPr>
          <p:nvPr>
            <p:ph type="title"/>
          </p:nvPr>
        </p:nvSpPr>
        <p:spPr/>
        <p:txBody>
          <a:bodyPr/>
          <a:lstStyle/>
          <a:p>
            <a:pPr eaLnBrk="1" hangingPunct="1"/>
            <a:r>
              <a:rPr lang="en-US" altLang="en-US" dirty="0"/>
              <a:t>HPI Domains and Indicators</a:t>
            </a:r>
          </a:p>
        </p:txBody>
      </p:sp>
      <p:sp>
        <p:nvSpPr>
          <p:cNvPr id="5125" name="Rectangle 3">
            <a:extLst>
              <a:ext uri="{FF2B5EF4-FFF2-40B4-BE49-F238E27FC236}">
                <a16:creationId xmlns:a16="http://schemas.microsoft.com/office/drawing/2014/main" id="{6113A32F-38AE-4684-8762-09F564A6C694}"/>
              </a:ext>
            </a:extLst>
          </p:cNvPr>
          <p:cNvSpPr>
            <a:spLocks noGrp="1" noChangeArrowheads="1"/>
          </p:cNvSpPr>
          <p:nvPr>
            <p:ph type="body" idx="1"/>
          </p:nvPr>
        </p:nvSpPr>
        <p:spPr>
          <a:xfrm>
            <a:off x="457200" y="1122802"/>
            <a:ext cx="8229600" cy="4495800"/>
          </a:xfrm>
        </p:spPr>
        <p:txBody>
          <a:bodyPr/>
          <a:lstStyle/>
          <a:p>
            <a:pPr eaLnBrk="1" hangingPunct="1">
              <a:spcBef>
                <a:spcPct val="0"/>
              </a:spcBef>
              <a:spcAft>
                <a:spcPts val="1200"/>
              </a:spcAft>
            </a:pPr>
            <a:r>
              <a:rPr lang="en-US" altLang="en-US" dirty="0">
                <a:cs typeface="Arial"/>
              </a:rPr>
              <a:t>HPI is a custom index based on the cumulative impact of user-selected indicators</a:t>
            </a:r>
            <a:endParaRPr lang="en-US" altLang="en-US" dirty="0"/>
          </a:p>
          <a:p>
            <a:pPr eaLnBrk="1" hangingPunct="1">
              <a:spcBef>
                <a:spcPct val="0"/>
              </a:spcBef>
              <a:spcAft>
                <a:spcPts val="1200"/>
              </a:spcAft>
            </a:pPr>
            <a:r>
              <a:rPr lang="en-US" altLang="en-US" dirty="0"/>
              <a:t>California HPI combines 25 community indicators from 8 policy action areas into a single indexed HPI Score</a:t>
            </a:r>
          </a:p>
          <a:p>
            <a:pPr eaLnBrk="1" hangingPunct="1">
              <a:spcBef>
                <a:spcPct val="0"/>
              </a:spcBef>
              <a:spcAft>
                <a:spcPts val="1200"/>
              </a:spcAft>
            </a:pPr>
            <a:endParaRPr lang="en-US" altLang="en-US" dirty="0">
              <a:cs typeface="Arial"/>
            </a:endParaRPr>
          </a:p>
        </p:txBody>
      </p:sp>
      <p:pic>
        <p:nvPicPr>
          <p:cNvPr id="12" name="Picture 11">
            <a:extLst>
              <a:ext uri="{FF2B5EF4-FFF2-40B4-BE49-F238E27FC236}">
                <a16:creationId xmlns:a16="http://schemas.microsoft.com/office/drawing/2014/main" id="{9FA9A171-46B5-4182-B9FE-FD0EE17CB032}"/>
              </a:ext>
            </a:extLst>
          </p:cNvPr>
          <p:cNvPicPr>
            <a:picLocks noChangeAspect="1"/>
          </p:cNvPicPr>
          <p:nvPr/>
        </p:nvPicPr>
        <p:blipFill>
          <a:blip r:embed="rId3"/>
          <a:stretch>
            <a:fillRect/>
          </a:stretch>
        </p:blipFill>
        <p:spPr>
          <a:xfrm>
            <a:off x="573374" y="2786432"/>
            <a:ext cx="7997252" cy="2207387"/>
          </a:xfrm>
          <a:prstGeom prst="rect">
            <a:avLst/>
          </a:prstGeom>
        </p:spPr>
      </p:pic>
    </p:spTree>
    <p:extLst>
      <p:ext uri="{BB962C8B-B14F-4D97-AF65-F5344CB8AC3E}">
        <p14:creationId xmlns:p14="http://schemas.microsoft.com/office/powerpoint/2010/main" val="4049797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201F617-965F-4DDA-86FF-9D5197F1462B}"/>
              </a:ext>
            </a:extLst>
          </p:cNvPr>
          <p:cNvSpPr>
            <a:spLocks noGrp="1"/>
          </p:cNvSpPr>
          <p:nvPr>
            <p:ph type="dt" sz="quarter" idx="10"/>
          </p:nvPr>
        </p:nvSpPr>
        <p:spPr/>
        <p:txBody>
          <a:bodyPr/>
          <a:lstStyle/>
          <a:p>
            <a:pPr>
              <a:defRPr/>
            </a:pPr>
            <a:r>
              <a:rPr lang="en-US" altLang="en-US" dirty="0"/>
              <a:t>OREGON HEALTH AUTHORITY</a:t>
            </a:r>
            <a:br>
              <a:rPr lang="en-US" altLang="en-US" dirty="0"/>
            </a:br>
            <a:r>
              <a:rPr lang="en-US" altLang="en-US" dirty="0"/>
              <a:t>Public Health Division</a:t>
            </a:r>
          </a:p>
          <a:p>
            <a:pPr>
              <a:defRPr/>
            </a:pPr>
            <a:endParaRPr lang="en-US" altLang="en-US" dirty="0"/>
          </a:p>
        </p:txBody>
      </p:sp>
      <p:sp>
        <p:nvSpPr>
          <p:cNvPr id="5" name="Slide Number Placeholder 4">
            <a:extLst>
              <a:ext uri="{FF2B5EF4-FFF2-40B4-BE49-F238E27FC236}">
                <a16:creationId xmlns:a16="http://schemas.microsoft.com/office/drawing/2014/main" id="{4B7AA748-13A6-403F-A343-2EC207FE9B65}"/>
              </a:ext>
            </a:extLst>
          </p:cNvPr>
          <p:cNvSpPr>
            <a:spLocks noGrp="1"/>
          </p:cNvSpPr>
          <p:nvPr>
            <p:ph type="sldNum" sz="quarter" idx="11"/>
          </p:nvPr>
        </p:nvSpPr>
        <p:spPr/>
        <p:txBody>
          <a:bodyPr/>
          <a:lstStyle/>
          <a:p>
            <a:pPr>
              <a:defRPr/>
            </a:pPr>
            <a:fld id="{269AD3CE-D394-4D36-B5FA-8D9BDF5A406F}" type="slidenum">
              <a:rPr lang="en-US" altLang="en-US"/>
              <a:pPr>
                <a:defRPr/>
              </a:pPr>
              <a:t>4</a:t>
            </a:fld>
            <a:endParaRPr lang="en-US" altLang="en-US" dirty="0"/>
          </a:p>
        </p:txBody>
      </p:sp>
      <p:sp>
        <p:nvSpPr>
          <p:cNvPr id="5124" name="Rectangle 2">
            <a:extLst>
              <a:ext uri="{FF2B5EF4-FFF2-40B4-BE49-F238E27FC236}">
                <a16:creationId xmlns:a16="http://schemas.microsoft.com/office/drawing/2014/main" id="{C411626E-5454-4826-8743-80187043EC66}"/>
              </a:ext>
            </a:extLst>
          </p:cNvPr>
          <p:cNvSpPr>
            <a:spLocks noGrp="1" noChangeArrowheads="1"/>
          </p:cNvSpPr>
          <p:nvPr>
            <p:ph type="title"/>
          </p:nvPr>
        </p:nvSpPr>
        <p:spPr/>
        <p:txBody>
          <a:bodyPr/>
          <a:lstStyle/>
          <a:p>
            <a:pPr eaLnBrk="1" hangingPunct="1"/>
            <a:r>
              <a:rPr lang="en-US" altLang="en-US" dirty="0"/>
              <a:t>Custom Index</a:t>
            </a:r>
          </a:p>
        </p:txBody>
      </p:sp>
      <p:sp>
        <p:nvSpPr>
          <p:cNvPr id="5125" name="Rectangle 3">
            <a:extLst>
              <a:ext uri="{FF2B5EF4-FFF2-40B4-BE49-F238E27FC236}">
                <a16:creationId xmlns:a16="http://schemas.microsoft.com/office/drawing/2014/main" id="{6113A32F-38AE-4684-8762-09F564A6C694}"/>
              </a:ext>
            </a:extLst>
          </p:cNvPr>
          <p:cNvSpPr>
            <a:spLocks noGrp="1" noChangeArrowheads="1"/>
          </p:cNvSpPr>
          <p:nvPr>
            <p:ph type="body" idx="1"/>
          </p:nvPr>
        </p:nvSpPr>
        <p:spPr>
          <a:xfrm>
            <a:off x="457200" y="1122802"/>
            <a:ext cx="8229600" cy="4495800"/>
          </a:xfrm>
        </p:spPr>
        <p:txBody>
          <a:bodyPr/>
          <a:lstStyle/>
          <a:p>
            <a:pPr>
              <a:spcBef>
                <a:spcPct val="0"/>
              </a:spcBef>
              <a:spcAft>
                <a:spcPts val="1200"/>
              </a:spcAft>
            </a:pPr>
            <a:r>
              <a:rPr lang="en-US" dirty="0"/>
              <a:t>Community indicators inside the 8 policy action areas can be turned off to customize the index. </a:t>
            </a:r>
          </a:p>
          <a:p>
            <a:pPr marL="0" indent="0">
              <a:spcBef>
                <a:spcPct val="0"/>
              </a:spcBef>
              <a:spcAft>
                <a:spcPts val="1200"/>
              </a:spcAft>
              <a:buNone/>
            </a:pPr>
            <a:endParaRPr lang="en-US" altLang="en-US" dirty="0">
              <a:cs typeface="Arial"/>
            </a:endParaRPr>
          </a:p>
        </p:txBody>
      </p:sp>
      <p:pic>
        <p:nvPicPr>
          <p:cNvPr id="3" name="Picture 2">
            <a:extLst>
              <a:ext uri="{FF2B5EF4-FFF2-40B4-BE49-F238E27FC236}">
                <a16:creationId xmlns:a16="http://schemas.microsoft.com/office/drawing/2014/main" id="{A3F1E99C-E6C0-4F32-82BF-49991DE0C7F7}"/>
              </a:ext>
            </a:extLst>
          </p:cNvPr>
          <p:cNvPicPr>
            <a:picLocks noChangeAspect="1"/>
          </p:cNvPicPr>
          <p:nvPr/>
        </p:nvPicPr>
        <p:blipFill>
          <a:blip r:embed="rId3"/>
          <a:stretch>
            <a:fillRect/>
          </a:stretch>
        </p:blipFill>
        <p:spPr>
          <a:xfrm>
            <a:off x="899409" y="2009071"/>
            <a:ext cx="7543637" cy="3099642"/>
          </a:xfrm>
          <a:prstGeom prst="rect">
            <a:avLst/>
          </a:prstGeom>
        </p:spPr>
      </p:pic>
    </p:spTree>
    <p:extLst>
      <p:ext uri="{BB962C8B-B14F-4D97-AF65-F5344CB8AC3E}">
        <p14:creationId xmlns:p14="http://schemas.microsoft.com/office/powerpoint/2010/main" val="186615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201F617-965F-4DDA-86FF-9D5197F1462B}"/>
              </a:ext>
            </a:extLst>
          </p:cNvPr>
          <p:cNvSpPr>
            <a:spLocks noGrp="1"/>
          </p:cNvSpPr>
          <p:nvPr>
            <p:ph type="dt" sz="quarter" idx="10"/>
          </p:nvPr>
        </p:nvSpPr>
        <p:spPr/>
        <p:txBody>
          <a:bodyPr/>
          <a:lstStyle/>
          <a:p>
            <a:pPr>
              <a:defRPr/>
            </a:pPr>
            <a:r>
              <a:rPr lang="en-US" altLang="en-US" dirty="0"/>
              <a:t>OREGON HEALTH AUTHORITY</a:t>
            </a:r>
            <a:br>
              <a:rPr lang="en-US" altLang="en-US" dirty="0"/>
            </a:br>
            <a:r>
              <a:rPr lang="en-US" altLang="en-US" dirty="0"/>
              <a:t>Public Health Division</a:t>
            </a:r>
          </a:p>
          <a:p>
            <a:pPr>
              <a:defRPr/>
            </a:pPr>
            <a:endParaRPr lang="en-US" altLang="en-US" dirty="0"/>
          </a:p>
        </p:txBody>
      </p:sp>
      <p:sp>
        <p:nvSpPr>
          <p:cNvPr id="5" name="Slide Number Placeholder 4">
            <a:extLst>
              <a:ext uri="{FF2B5EF4-FFF2-40B4-BE49-F238E27FC236}">
                <a16:creationId xmlns:a16="http://schemas.microsoft.com/office/drawing/2014/main" id="{4B7AA748-13A6-403F-A343-2EC207FE9B65}"/>
              </a:ext>
            </a:extLst>
          </p:cNvPr>
          <p:cNvSpPr>
            <a:spLocks noGrp="1"/>
          </p:cNvSpPr>
          <p:nvPr>
            <p:ph type="sldNum" sz="quarter" idx="11"/>
          </p:nvPr>
        </p:nvSpPr>
        <p:spPr/>
        <p:txBody>
          <a:bodyPr/>
          <a:lstStyle/>
          <a:p>
            <a:pPr>
              <a:defRPr/>
            </a:pPr>
            <a:fld id="{269AD3CE-D394-4D36-B5FA-8D9BDF5A406F}" type="slidenum">
              <a:rPr lang="en-US" altLang="en-US"/>
              <a:pPr>
                <a:defRPr/>
              </a:pPr>
              <a:t>5</a:t>
            </a:fld>
            <a:endParaRPr lang="en-US" altLang="en-US" dirty="0"/>
          </a:p>
        </p:txBody>
      </p:sp>
      <p:sp>
        <p:nvSpPr>
          <p:cNvPr id="5124" name="Rectangle 2">
            <a:extLst>
              <a:ext uri="{FF2B5EF4-FFF2-40B4-BE49-F238E27FC236}">
                <a16:creationId xmlns:a16="http://schemas.microsoft.com/office/drawing/2014/main" id="{C411626E-5454-4826-8743-80187043EC66}"/>
              </a:ext>
            </a:extLst>
          </p:cNvPr>
          <p:cNvSpPr>
            <a:spLocks noGrp="1" noChangeArrowheads="1"/>
          </p:cNvSpPr>
          <p:nvPr>
            <p:ph type="title"/>
          </p:nvPr>
        </p:nvSpPr>
        <p:spPr/>
        <p:txBody>
          <a:bodyPr/>
          <a:lstStyle/>
          <a:p>
            <a:pPr eaLnBrk="1" hangingPunct="1"/>
            <a:r>
              <a:rPr lang="en-US" altLang="en-US" dirty="0"/>
              <a:t>Decision Support Indicators</a:t>
            </a:r>
          </a:p>
        </p:txBody>
      </p:sp>
      <p:sp>
        <p:nvSpPr>
          <p:cNvPr id="5125" name="Rectangle 3">
            <a:extLst>
              <a:ext uri="{FF2B5EF4-FFF2-40B4-BE49-F238E27FC236}">
                <a16:creationId xmlns:a16="http://schemas.microsoft.com/office/drawing/2014/main" id="{6113A32F-38AE-4684-8762-09F564A6C694}"/>
              </a:ext>
            </a:extLst>
          </p:cNvPr>
          <p:cNvSpPr>
            <a:spLocks noGrp="1" noChangeArrowheads="1"/>
          </p:cNvSpPr>
          <p:nvPr>
            <p:ph type="body" idx="1"/>
          </p:nvPr>
        </p:nvSpPr>
        <p:spPr>
          <a:xfrm>
            <a:off x="457200" y="1122802"/>
            <a:ext cx="8229600" cy="4495800"/>
          </a:xfrm>
        </p:spPr>
        <p:txBody>
          <a:bodyPr/>
          <a:lstStyle/>
          <a:p>
            <a:pPr eaLnBrk="1" hangingPunct="1">
              <a:spcBef>
                <a:spcPct val="0"/>
              </a:spcBef>
              <a:spcAft>
                <a:spcPts val="1200"/>
              </a:spcAft>
            </a:pPr>
            <a:r>
              <a:rPr lang="en-US" dirty="0">
                <a:ea typeface="+mn-lt"/>
                <a:cs typeface="+mn-lt"/>
              </a:rPr>
              <a:t>Many additional decision support layers are also available for custom maps and reports</a:t>
            </a:r>
            <a:r>
              <a:rPr lang="en-US" altLang="en-US" dirty="0">
                <a:cs typeface="Arial"/>
              </a:rPr>
              <a:t>.</a:t>
            </a:r>
          </a:p>
          <a:p>
            <a:pPr eaLnBrk="1" hangingPunct="1">
              <a:spcBef>
                <a:spcPct val="0"/>
              </a:spcBef>
              <a:spcAft>
                <a:spcPts val="1200"/>
              </a:spcAft>
            </a:pPr>
            <a:endParaRPr lang="en-US" altLang="en-US" dirty="0">
              <a:cs typeface="Arial"/>
            </a:endParaRPr>
          </a:p>
          <a:p>
            <a:pPr eaLnBrk="1" hangingPunct="1">
              <a:spcBef>
                <a:spcPct val="0"/>
              </a:spcBef>
              <a:spcAft>
                <a:spcPts val="1200"/>
              </a:spcAft>
            </a:pPr>
            <a:endParaRPr lang="en-US" altLang="en-US" dirty="0">
              <a:cs typeface="Arial"/>
            </a:endParaRPr>
          </a:p>
          <a:p>
            <a:pPr eaLnBrk="1" hangingPunct="1">
              <a:spcBef>
                <a:spcPct val="0"/>
              </a:spcBef>
              <a:spcAft>
                <a:spcPts val="1200"/>
              </a:spcAft>
            </a:pPr>
            <a:endParaRPr lang="en-US" altLang="en-US" dirty="0">
              <a:cs typeface="Arial"/>
            </a:endParaRPr>
          </a:p>
          <a:p>
            <a:pPr eaLnBrk="1" hangingPunct="1">
              <a:spcBef>
                <a:spcPct val="0"/>
              </a:spcBef>
              <a:spcAft>
                <a:spcPts val="1200"/>
              </a:spcAft>
            </a:pPr>
            <a:endParaRPr lang="en-US" altLang="en-US" dirty="0">
              <a:cs typeface="Arial"/>
            </a:endParaRPr>
          </a:p>
          <a:p>
            <a:pPr eaLnBrk="1" hangingPunct="1">
              <a:spcBef>
                <a:spcPct val="0"/>
              </a:spcBef>
              <a:spcAft>
                <a:spcPts val="1200"/>
              </a:spcAft>
            </a:pPr>
            <a:endParaRPr lang="en-US" altLang="en-US" dirty="0">
              <a:cs typeface="Arial"/>
            </a:endParaRPr>
          </a:p>
          <a:p>
            <a:pPr eaLnBrk="1" hangingPunct="1">
              <a:spcBef>
                <a:spcPct val="0"/>
              </a:spcBef>
              <a:spcAft>
                <a:spcPts val="1200"/>
              </a:spcAft>
            </a:pPr>
            <a:endParaRPr lang="en-US" altLang="en-US" dirty="0">
              <a:cs typeface="Arial"/>
            </a:endParaRPr>
          </a:p>
          <a:p>
            <a:pPr eaLnBrk="1" hangingPunct="1">
              <a:spcBef>
                <a:spcPct val="0"/>
              </a:spcBef>
              <a:spcAft>
                <a:spcPts val="1200"/>
              </a:spcAft>
            </a:pPr>
            <a:endParaRPr lang="en-US" altLang="en-US" dirty="0">
              <a:cs typeface="Arial"/>
            </a:endParaRPr>
          </a:p>
          <a:p>
            <a:pPr marL="0" indent="0" eaLnBrk="1" hangingPunct="1">
              <a:spcBef>
                <a:spcPct val="0"/>
              </a:spcBef>
              <a:spcAft>
                <a:spcPts val="1200"/>
              </a:spcAft>
              <a:buNone/>
            </a:pPr>
            <a:endParaRPr lang="en-US" altLang="en-US" dirty="0">
              <a:cs typeface="Arial"/>
            </a:endParaRPr>
          </a:p>
        </p:txBody>
      </p:sp>
      <p:pic>
        <p:nvPicPr>
          <p:cNvPr id="7" name="Picture 6">
            <a:extLst>
              <a:ext uri="{FF2B5EF4-FFF2-40B4-BE49-F238E27FC236}">
                <a16:creationId xmlns:a16="http://schemas.microsoft.com/office/drawing/2014/main" id="{8918C485-2461-46F2-A096-6F03CFF3FD46}"/>
              </a:ext>
            </a:extLst>
          </p:cNvPr>
          <p:cNvPicPr>
            <a:picLocks noChangeAspect="1"/>
          </p:cNvPicPr>
          <p:nvPr/>
        </p:nvPicPr>
        <p:blipFill>
          <a:blip r:embed="rId3"/>
          <a:stretch>
            <a:fillRect/>
          </a:stretch>
        </p:blipFill>
        <p:spPr>
          <a:xfrm>
            <a:off x="608227" y="1895870"/>
            <a:ext cx="7852865" cy="3222782"/>
          </a:xfrm>
          <a:prstGeom prst="rect">
            <a:avLst/>
          </a:prstGeom>
        </p:spPr>
      </p:pic>
    </p:spTree>
    <p:extLst>
      <p:ext uri="{BB962C8B-B14F-4D97-AF65-F5344CB8AC3E}">
        <p14:creationId xmlns:p14="http://schemas.microsoft.com/office/powerpoint/2010/main" val="3711177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D7E603C-C127-4CDB-9E2E-9341862319EE}"/>
              </a:ext>
            </a:extLst>
          </p:cNvPr>
          <p:cNvSpPr>
            <a:spLocks noGrp="1"/>
          </p:cNvSpPr>
          <p:nvPr>
            <p:ph type="dt" sz="quarter" idx="10"/>
          </p:nvPr>
        </p:nvSpPr>
        <p:spPr/>
        <p:txBody>
          <a:bodyPr/>
          <a:lstStyle/>
          <a:p>
            <a:pPr>
              <a:defRPr/>
            </a:pPr>
            <a:r>
              <a:rPr lang="en-US" altLang="en-US" dirty="0"/>
              <a:t>OREGON HEALTH AUTHORITY</a:t>
            </a:r>
            <a:br>
              <a:rPr lang="en-US" altLang="en-US" dirty="0"/>
            </a:br>
            <a:r>
              <a:rPr lang="en-US" altLang="en-US" dirty="0"/>
              <a:t>Public Health Division</a:t>
            </a:r>
          </a:p>
          <a:p>
            <a:pPr>
              <a:defRPr/>
            </a:pPr>
            <a:endParaRPr lang="en-US" altLang="en-US" dirty="0"/>
          </a:p>
        </p:txBody>
      </p:sp>
      <p:sp>
        <p:nvSpPr>
          <p:cNvPr id="5" name="Slide Number Placeholder 4">
            <a:extLst>
              <a:ext uri="{FF2B5EF4-FFF2-40B4-BE49-F238E27FC236}">
                <a16:creationId xmlns:a16="http://schemas.microsoft.com/office/drawing/2014/main" id="{54E50959-9AEE-4F59-9F26-A91A0FA0272C}"/>
              </a:ext>
            </a:extLst>
          </p:cNvPr>
          <p:cNvSpPr>
            <a:spLocks noGrp="1"/>
          </p:cNvSpPr>
          <p:nvPr>
            <p:ph type="sldNum" sz="quarter" idx="11"/>
          </p:nvPr>
        </p:nvSpPr>
        <p:spPr/>
        <p:txBody>
          <a:bodyPr/>
          <a:lstStyle/>
          <a:p>
            <a:pPr>
              <a:defRPr/>
            </a:pPr>
            <a:fld id="{B6141A2F-FBE6-4610-960C-B5E2712E09CE}" type="slidenum">
              <a:rPr lang="en-US" altLang="en-US"/>
              <a:pPr>
                <a:defRPr/>
              </a:pPr>
              <a:t>6</a:t>
            </a:fld>
            <a:endParaRPr lang="en-US" altLang="en-US" dirty="0"/>
          </a:p>
        </p:txBody>
      </p:sp>
      <p:sp>
        <p:nvSpPr>
          <p:cNvPr id="11268" name="Rectangle 2">
            <a:extLst>
              <a:ext uri="{FF2B5EF4-FFF2-40B4-BE49-F238E27FC236}">
                <a16:creationId xmlns:a16="http://schemas.microsoft.com/office/drawing/2014/main" id="{ADF26CAD-FF55-42E3-B8BE-FEEEEF859BC2}"/>
              </a:ext>
            </a:extLst>
          </p:cNvPr>
          <p:cNvSpPr>
            <a:spLocks noGrp="1" noChangeArrowheads="1"/>
          </p:cNvSpPr>
          <p:nvPr>
            <p:ph type="title"/>
          </p:nvPr>
        </p:nvSpPr>
        <p:spPr/>
        <p:txBody>
          <a:bodyPr/>
          <a:lstStyle/>
          <a:p>
            <a:pPr eaLnBrk="1" hangingPunct="1"/>
            <a:r>
              <a:rPr lang="en-US" altLang="en-US" dirty="0"/>
              <a:t>Index Construction</a:t>
            </a:r>
          </a:p>
        </p:txBody>
      </p:sp>
      <p:sp>
        <p:nvSpPr>
          <p:cNvPr id="11269" name="Rectangle 3">
            <a:extLst>
              <a:ext uri="{FF2B5EF4-FFF2-40B4-BE49-F238E27FC236}">
                <a16:creationId xmlns:a16="http://schemas.microsoft.com/office/drawing/2014/main" id="{61451D71-1C23-46FE-B2D3-B877539A9C4E}"/>
              </a:ext>
            </a:extLst>
          </p:cNvPr>
          <p:cNvSpPr>
            <a:spLocks noGrp="1" noChangeArrowheads="1"/>
          </p:cNvSpPr>
          <p:nvPr>
            <p:ph type="body" idx="1"/>
          </p:nvPr>
        </p:nvSpPr>
        <p:spPr>
          <a:xfrm>
            <a:off x="457200" y="1368879"/>
            <a:ext cx="8229600" cy="4114800"/>
          </a:xfrm>
        </p:spPr>
        <p:txBody>
          <a:bodyPr/>
          <a:lstStyle/>
          <a:p>
            <a:pPr eaLnBrk="1" hangingPunct="1"/>
            <a:r>
              <a:rPr lang="en-US" altLang="en-US" dirty="0"/>
              <a:t>8 policy action areas (domains) were selected</a:t>
            </a:r>
          </a:p>
          <a:p>
            <a:pPr eaLnBrk="1" hangingPunct="1"/>
            <a:r>
              <a:rPr lang="en-US" altLang="en-US" dirty="0"/>
              <a:t>Policy action area indicators were selected from literature reviews</a:t>
            </a:r>
          </a:p>
          <a:p>
            <a:pPr eaLnBrk="1" hangingPunct="1"/>
            <a:r>
              <a:rPr lang="en-US" altLang="en-US" dirty="0"/>
              <a:t>Indicators must meet 7 criteria:</a:t>
            </a:r>
            <a:endParaRPr lang="en-US" altLang="en-US" dirty="0">
              <a:cs typeface="Arial"/>
            </a:endParaRPr>
          </a:p>
          <a:p>
            <a:pPr marL="857250" lvl="1" indent="-457200" eaLnBrk="1" hangingPunct="1">
              <a:buFontTx/>
              <a:buAutoNum type="arabicPeriod"/>
            </a:pPr>
            <a:r>
              <a:rPr lang="en-US" altLang="en-US" dirty="0"/>
              <a:t>free and publicly available data</a:t>
            </a:r>
            <a:endParaRPr lang="en-US" altLang="en-US" dirty="0">
              <a:cs typeface="Arial"/>
            </a:endParaRPr>
          </a:p>
          <a:p>
            <a:pPr marL="857250" lvl="1" indent="-457200" eaLnBrk="1" hangingPunct="1">
              <a:buFontTx/>
              <a:buAutoNum type="arabicPeriod"/>
            </a:pPr>
            <a:r>
              <a:rPr lang="en-US" altLang="en-US" dirty="0"/>
              <a:t>statewide census tract coverage (2010 pop ≥1500 &amp; &lt;50% in group quarters)</a:t>
            </a:r>
            <a:endParaRPr lang="en-US" altLang="en-US" dirty="0">
              <a:cs typeface="Arial"/>
            </a:endParaRPr>
          </a:p>
          <a:p>
            <a:pPr marL="857250" lvl="1" indent="-457200" eaLnBrk="1" hangingPunct="1">
              <a:buFontTx/>
              <a:buAutoNum type="arabicPeriod"/>
            </a:pPr>
            <a:r>
              <a:rPr lang="en-US" altLang="en-US" dirty="0"/>
              <a:t>actionable</a:t>
            </a:r>
            <a:endParaRPr lang="en-US" altLang="en-US" dirty="0">
              <a:cs typeface="Arial"/>
            </a:endParaRPr>
          </a:p>
          <a:p>
            <a:pPr marL="857250" lvl="1" indent="-457200" eaLnBrk="1" hangingPunct="1">
              <a:buFontTx/>
              <a:buAutoNum type="arabicPeriod"/>
            </a:pPr>
            <a:r>
              <a:rPr lang="en-US" altLang="en-US" dirty="0"/>
              <a:t>timely and current data</a:t>
            </a:r>
            <a:endParaRPr lang="en-US" altLang="en-US" dirty="0">
              <a:cs typeface="Arial"/>
            </a:endParaRPr>
          </a:p>
          <a:p>
            <a:pPr marL="857250" lvl="1" indent="-457200" eaLnBrk="1" hangingPunct="1">
              <a:buFontTx/>
              <a:buAutoNum type="arabicPeriod"/>
            </a:pPr>
            <a:r>
              <a:rPr lang="en-US" altLang="en-US" dirty="0"/>
              <a:t>statistical association with life expectancy at birth</a:t>
            </a:r>
            <a:endParaRPr lang="en-US" altLang="en-US" dirty="0">
              <a:cs typeface="Arial"/>
            </a:endParaRPr>
          </a:p>
          <a:p>
            <a:pPr marL="857250" lvl="1" indent="-457200" eaLnBrk="1" hangingPunct="1">
              <a:buFontTx/>
              <a:buAutoNum type="arabicPeriod"/>
            </a:pPr>
            <a:r>
              <a:rPr lang="en-US" altLang="en-US" dirty="0"/>
              <a:t>minimized collinearity</a:t>
            </a:r>
            <a:endParaRPr lang="en-US" altLang="en-US" dirty="0">
              <a:cs typeface="Arial"/>
            </a:endParaRPr>
          </a:p>
          <a:p>
            <a:pPr marL="857250" lvl="1" indent="-457200" eaLnBrk="1" hangingPunct="1">
              <a:buFontTx/>
              <a:buAutoNum type="arabicPeriod"/>
            </a:pPr>
            <a:r>
              <a:rPr lang="en-US" altLang="en-US" dirty="0"/>
              <a:t>compatibility with allied public health and other governmental agency projects</a:t>
            </a:r>
            <a:endParaRPr lang="en-US" altLang="en-US" dirty="0">
              <a:cs typeface="Arial"/>
            </a:endParaRPr>
          </a:p>
          <a:p>
            <a:pPr eaLnBrk="1" hangingPunct="1"/>
            <a:r>
              <a:rPr lang="en-US" altLang="en-US" dirty="0"/>
              <a:t>Health outcomes are excluded to avoid autocorrelation</a:t>
            </a:r>
            <a:endParaRPr lang="en-US" altLang="en-US" dirty="0">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2AE108E-AE98-40EA-B9E2-69DE39ADFBAB}"/>
              </a:ext>
            </a:extLst>
          </p:cNvPr>
          <p:cNvSpPr>
            <a:spLocks noGrp="1"/>
          </p:cNvSpPr>
          <p:nvPr>
            <p:ph type="dt" sz="quarter" idx="10"/>
          </p:nvPr>
        </p:nvSpPr>
        <p:spPr/>
        <p:txBody>
          <a:bodyPr/>
          <a:lstStyle/>
          <a:p>
            <a:pPr>
              <a:defRPr/>
            </a:pPr>
            <a:r>
              <a:rPr lang="en-US" altLang="en-US" dirty="0"/>
              <a:t>OREGON HEALTH AUTHORITY</a:t>
            </a:r>
            <a:br>
              <a:rPr lang="en-US" altLang="en-US" dirty="0"/>
            </a:br>
            <a:r>
              <a:rPr lang="en-US" altLang="en-US" dirty="0"/>
              <a:t>Public Health Division</a:t>
            </a:r>
          </a:p>
          <a:p>
            <a:pPr>
              <a:defRPr/>
            </a:pPr>
            <a:endParaRPr lang="en-US" altLang="en-US" dirty="0"/>
          </a:p>
        </p:txBody>
      </p:sp>
      <p:sp>
        <p:nvSpPr>
          <p:cNvPr id="5" name="Slide Number Placeholder 4">
            <a:extLst>
              <a:ext uri="{FF2B5EF4-FFF2-40B4-BE49-F238E27FC236}">
                <a16:creationId xmlns:a16="http://schemas.microsoft.com/office/drawing/2014/main" id="{131BAA80-D4CA-41FD-A9E6-91FD57F17F61}"/>
              </a:ext>
            </a:extLst>
          </p:cNvPr>
          <p:cNvSpPr>
            <a:spLocks noGrp="1"/>
          </p:cNvSpPr>
          <p:nvPr>
            <p:ph type="sldNum" sz="quarter" idx="11"/>
          </p:nvPr>
        </p:nvSpPr>
        <p:spPr/>
        <p:txBody>
          <a:bodyPr/>
          <a:lstStyle/>
          <a:p>
            <a:pPr>
              <a:defRPr/>
            </a:pPr>
            <a:fld id="{4A7E3E70-CC89-4854-AFD1-5A04BC1F95F5}" type="slidenum">
              <a:rPr lang="en-US" altLang="en-US"/>
              <a:pPr>
                <a:defRPr/>
              </a:pPr>
              <a:t>7</a:t>
            </a:fld>
            <a:endParaRPr lang="en-US" altLang="en-US" dirty="0"/>
          </a:p>
        </p:txBody>
      </p:sp>
      <p:sp>
        <p:nvSpPr>
          <p:cNvPr id="7172" name="Rectangle 2">
            <a:extLst>
              <a:ext uri="{FF2B5EF4-FFF2-40B4-BE49-F238E27FC236}">
                <a16:creationId xmlns:a16="http://schemas.microsoft.com/office/drawing/2014/main" id="{995FC7C0-08BF-4289-B77C-E081B4E94C6A}"/>
              </a:ext>
            </a:extLst>
          </p:cNvPr>
          <p:cNvSpPr>
            <a:spLocks noGrp="1" noChangeArrowheads="1"/>
          </p:cNvSpPr>
          <p:nvPr>
            <p:ph type="title"/>
          </p:nvPr>
        </p:nvSpPr>
        <p:spPr/>
        <p:txBody>
          <a:bodyPr/>
          <a:lstStyle/>
          <a:p>
            <a:pPr eaLnBrk="1" hangingPunct="1"/>
            <a:r>
              <a:rPr lang="en-US" altLang="en-US" dirty="0"/>
              <a:t>Action Areas and Indicators</a:t>
            </a:r>
          </a:p>
        </p:txBody>
      </p:sp>
      <p:pic>
        <p:nvPicPr>
          <p:cNvPr id="7173" name="Content Placeholder 5" descr="Chart, treemap chart&#10;&#10;Description automatically generated">
            <a:extLst>
              <a:ext uri="{FF2B5EF4-FFF2-40B4-BE49-F238E27FC236}">
                <a16:creationId xmlns:a16="http://schemas.microsoft.com/office/drawing/2014/main" id="{2DF0C284-90B7-47F5-9FCC-D7614B034F5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35714" y="1177756"/>
            <a:ext cx="8672572" cy="4708694"/>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96D5DC7-E251-4A1C-96A1-013B863EDE18}"/>
              </a:ext>
            </a:extLst>
          </p:cNvPr>
          <p:cNvSpPr>
            <a:spLocks noGrp="1"/>
          </p:cNvSpPr>
          <p:nvPr>
            <p:ph type="dt" sz="quarter" idx="10"/>
          </p:nvPr>
        </p:nvSpPr>
        <p:spPr/>
        <p:txBody>
          <a:bodyPr/>
          <a:lstStyle/>
          <a:p>
            <a:pPr>
              <a:defRPr/>
            </a:pPr>
            <a:r>
              <a:rPr lang="en-US" altLang="en-US" dirty="0"/>
              <a:t>OREGON HEALTH AUTHORITY</a:t>
            </a:r>
            <a:br>
              <a:rPr lang="en-US" altLang="en-US" dirty="0"/>
            </a:br>
            <a:r>
              <a:rPr lang="en-US" altLang="en-US" dirty="0"/>
              <a:t>Public Health Division</a:t>
            </a:r>
          </a:p>
          <a:p>
            <a:pPr>
              <a:defRPr/>
            </a:pPr>
            <a:endParaRPr lang="en-US" altLang="en-US" dirty="0"/>
          </a:p>
        </p:txBody>
      </p:sp>
      <p:sp>
        <p:nvSpPr>
          <p:cNvPr id="5" name="Slide Number Placeholder 4">
            <a:extLst>
              <a:ext uri="{FF2B5EF4-FFF2-40B4-BE49-F238E27FC236}">
                <a16:creationId xmlns:a16="http://schemas.microsoft.com/office/drawing/2014/main" id="{38AF4175-1686-44C7-866A-1CF90B03D270}"/>
              </a:ext>
            </a:extLst>
          </p:cNvPr>
          <p:cNvSpPr>
            <a:spLocks noGrp="1"/>
          </p:cNvSpPr>
          <p:nvPr>
            <p:ph type="sldNum" sz="quarter" idx="11"/>
          </p:nvPr>
        </p:nvSpPr>
        <p:spPr/>
        <p:txBody>
          <a:bodyPr/>
          <a:lstStyle/>
          <a:p>
            <a:pPr>
              <a:defRPr/>
            </a:pPr>
            <a:fld id="{5C2BD464-4E82-4E4F-9A54-0994BC2FFB7A}" type="slidenum">
              <a:rPr lang="en-US" altLang="en-US"/>
              <a:pPr>
                <a:defRPr/>
              </a:pPr>
              <a:t>8</a:t>
            </a:fld>
            <a:endParaRPr lang="en-US" altLang="en-US" dirty="0"/>
          </a:p>
        </p:txBody>
      </p:sp>
      <p:sp>
        <p:nvSpPr>
          <p:cNvPr id="13316" name="Rectangle 2">
            <a:extLst>
              <a:ext uri="{FF2B5EF4-FFF2-40B4-BE49-F238E27FC236}">
                <a16:creationId xmlns:a16="http://schemas.microsoft.com/office/drawing/2014/main" id="{6D5A4F37-153A-40CB-93D5-F6E3FF09CA80}"/>
              </a:ext>
            </a:extLst>
          </p:cNvPr>
          <p:cNvSpPr>
            <a:spLocks noGrp="1" noChangeArrowheads="1"/>
          </p:cNvSpPr>
          <p:nvPr>
            <p:ph type="title"/>
          </p:nvPr>
        </p:nvSpPr>
        <p:spPr/>
        <p:txBody>
          <a:bodyPr/>
          <a:lstStyle/>
          <a:p>
            <a:pPr eaLnBrk="1" hangingPunct="1"/>
            <a:r>
              <a:rPr lang="en-US" altLang="en-US" dirty="0"/>
              <a:t>Indicator Exclusions</a:t>
            </a:r>
          </a:p>
        </p:txBody>
      </p:sp>
      <p:sp>
        <p:nvSpPr>
          <p:cNvPr id="13317" name="Rectangle 3">
            <a:extLst>
              <a:ext uri="{FF2B5EF4-FFF2-40B4-BE49-F238E27FC236}">
                <a16:creationId xmlns:a16="http://schemas.microsoft.com/office/drawing/2014/main" id="{BE84D093-AC2F-4943-AFEB-42C04EE3723A}"/>
              </a:ext>
            </a:extLst>
          </p:cNvPr>
          <p:cNvSpPr>
            <a:spLocks noGrp="1" noChangeArrowheads="1"/>
          </p:cNvSpPr>
          <p:nvPr>
            <p:ph type="body" idx="1"/>
          </p:nvPr>
        </p:nvSpPr>
        <p:spPr>
          <a:xfrm>
            <a:off x="457200" y="1715219"/>
            <a:ext cx="8229600" cy="3568461"/>
          </a:xfrm>
        </p:spPr>
        <p:txBody>
          <a:bodyPr/>
          <a:lstStyle/>
          <a:p>
            <a:pPr eaLnBrk="1" hangingPunct="1"/>
            <a:r>
              <a:rPr lang="en-US" altLang="en-US" dirty="0"/>
              <a:t>37 indicators were initially selected and assigned to a domain</a:t>
            </a:r>
            <a:endParaRPr lang="en-US" altLang="en-US" dirty="0">
              <a:cs typeface="Arial"/>
            </a:endParaRPr>
          </a:p>
          <a:p>
            <a:endParaRPr lang="en-US" altLang="en-US" dirty="0"/>
          </a:p>
          <a:p>
            <a:pPr eaLnBrk="1" hangingPunct="1"/>
            <a:r>
              <a:rPr lang="en-US" altLang="en-US" dirty="0"/>
              <a:t>Each indicator was assessed for its adherence to the 7 criteria listed in the previous slide</a:t>
            </a:r>
            <a:endParaRPr lang="en-US" altLang="en-US" sz="1800" dirty="0">
              <a:cs typeface="Arial"/>
            </a:endParaRPr>
          </a:p>
          <a:p>
            <a:endParaRPr lang="en-US" sz="1800" dirty="0">
              <a:ea typeface="+mn-lt"/>
              <a:cs typeface="+mn-lt"/>
            </a:endParaRPr>
          </a:p>
          <a:p>
            <a:pPr eaLnBrk="1" hangingPunct="1"/>
            <a:r>
              <a:rPr lang="en-US" altLang="en-US" dirty="0"/>
              <a:t>Several indicators were excluded that had paradoxical associations with life expectancy at birth</a:t>
            </a:r>
            <a:endParaRPr lang="en-US" altLang="en-US" dirty="0">
              <a:cs typeface="Arial"/>
            </a:endParaRPr>
          </a:p>
          <a:p>
            <a:pPr marL="0" indent="0">
              <a:buNone/>
            </a:pPr>
            <a:endParaRPr lang="en-US" altLang="en-US" dirty="0">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2AE108E-AE98-40EA-B9E2-69DE39ADFBAB}"/>
              </a:ext>
            </a:extLst>
          </p:cNvPr>
          <p:cNvSpPr>
            <a:spLocks noGrp="1"/>
          </p:cNvSpPr>
          <p:nvPr>
            <p:ph type="dt" sz="quarter" idx="10"/>
          </p:nvPr>
        </p:nvSpPr>
        <p:spPr/>
        <p:txBody>
          <a:bodyPr/>
          <a:lstStyle/>
          <a:p>
            <a:pPr>
              <a:defRPr/>
            </a:pPr>
            <a:r>
              <a:rPr lang="en-US" altLang="en-US" dirty="0"/>
              <a:t>OREGON HEALTH AUTHORITY</a:t>
            </a:r>
            <a:br>
              <a:rPr lang="en-US" altLang="en-US" dirty="0"/>
            </a:br>
            <a:r>
              <a:rPr lang="en-US" altLang="en-US" dirty="0"/>
              <a:t>Public Health Division</a:t>
            </a:r>
          </a:p>
          <a:p>
            <a:pPr>
              <a:defRPr/>
            </a:pPr>
            <a:endParaRPr lang="en-US" altLang="en-US" dirty="0"/>
          </a:p>
        </p:txBody>
      </p:sp>
      <p:sp>
        <p:nvSpPr>
          <p:cNvPr id="5" name="Slide Number Placeholder 4">
            <a:extLst>
              <a:ext uri="{FF2B5EF4-FFF2-40B4-BE49-F238E27FC236}">
                <a16:creationId xmlns:a16="http://schemas.microsoft.com/office/drawing/2014/main" id="{131BAA80-D4CA-41FD-A9E6-91FD57F17F61}"/>
              </a:ext>
            </a:extLst>
          </p:cNvPr>
          <p:cNvSpPr>
            <a:spLocks noGrp="1"/>
          </p:cNvSpPr>
          <p:nvPr>
            <p:ph type="sldNum" sz="quarter" idx="11"/>
          </p:nvPr>
        </p:nvSpPr>
        <p:spPr/>
        <p:txBody>
          <a:bodyPr/>
          <a:lstStyle/>
          <a:p>
            <a:pPr>
              <a:defRPr/>
            </a:pPr>
            <a:fld id="{4A7E3E70-CC89-4854-AFD1-5A04BC1F95F5}" type="slidenum">
              <a:rPr lang="en-US" altLang="en-US"/>
              <a:pPr>
                <a:defRPr/>
              </a:pPr>
              <a:t>9</a:t>
            </a:fld>
            <a:endParaRPr lang="en-US" altLang="en-US" dirty="0"/>
          </a:p>
        </p:txBody>
      </p:sp>
      <p:sp>
        <p:nvSpPr>
          <p:cNvPr id="7172" name="Rectangle 2">
            <a:extLst>
              <a:ext uri="{FF2B5EF4-FFF2-40B4-BE49-F238E27FC236}">
                <a16:creationId xmlns:a16="http://schemas.microsoft.com/office/drawing/2014/main" id="{995FC7C0-08BF-4289-B77C-E081B4E94C6A}"/>
              </a:ext>
            </a:extLst>
          </p:cNvPr>
          <p:cNvSpPr>
            <a:spLocks noGrp="1" noChangeArrowheads="1"/>
          </p:cNvSpPr>
          <p:nvPr>
            <p:ph type="title"/>
          </p:nvPr>
        </p:nvSpPr>
        <p:spPr/>
        <p:txBody>
          <a:bodyPr/>
          <a:lstStyle/>
          <a:p>
            <a:pPr eaLnBrk="1" hangingPunct="1"/>
            <a:r>
              <a:rPr lang="en-US" altLang="en-US" dirty="0"/>
              <a:t>Action Areas and Indicators</a:t>
            </a:r>
          </a:p>
        </p:txBody>
      </p:sp>
      <p:pic>
        <p:nvPicPr>
          <p:cNvPr id="9" name="Picture 9">
            <a:extLst>
              <a:ext uri="{FF2B5EF4-FFF2-40B4-BE49-F238E27FC236}">
                <a16:creationId xmlns:a16="http://schemas.microsoft.com/office/drawing/2014/main" id="{820D9AE5-891B-4124-B1EE-AE672BAF87D5}"/>
              </a:ext>
            </a:extLst>
          </p:cNvPr>
          <p:cNvPicPr>
            <a:picLocks noGrp="1" noChangeAspect="1"/>
          </p:cNvPicPr>
          <p:nvPr>
            <p:ph idx="1"/>
          </p:nvPr>
        </p:nvPicPr>
        <p:blipFill>
          <a:blip r:embed="rId3"/>
          <a:stretch>
            <a:fillRect/>
          </a:stretch>
        </p:blipFill>
        <p:spPr>
          <a:xfrm>
            <a:off x="1244124" y="1197635"/>
            <a:ext cx="6670130" cy="4474233"/>
          </a:xfrm>
        </p:spPr>
      </p:pic>
    </p:spTree>
    <p:extLst>
      <p:ext uri="{BB962C8B-B14F-4D97-AF65-F5344CB8AC3E}">
        <p14:creationId xmlns:p14="http://schemas.microsoft.com/office/powerpoint/2010/main" val="2436432775"/>
      </p:ext>
    </p:extLst>
  </p:cSld>
  <p:clrMapOvr>
    <a:masterClrMapping/>
  </p:clrMapOvr>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4C5451F13F4DB42AD09F27E1F8FEEE7" ma:contentTypeVersion="7" ma:contentTypeDescription="Create a new document." ma:contentTypeScope="" ma:versionID="ffcf5494142dfb7f78ac8c9c15f0eae8">
  <xsd:schema xmlns:xsd="http://www.w3.org/2001/XMLSchema" xmlns:xs="http://www.w3.org/2001/XMLSchema" xmlns:p="http://schemas.microsoft.com/office/2006/metadata/properties" xmlns:ns2="e649cc0b-cbdc-4486-98f1-dba1397f6c30" targetNamespace="http://schemas.microsoft.com/office/2006/metadata/properties" ma:root="true" ma:fieldsID="c44dbae94d3e99be2969b1650e941aa4" ns2:_="">
    <xsd:import namespace="e649cc0b-cbdc-4486-98f1-dba1397f6c3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49cc0b-cbdc-4486-98f1-dba1397f6c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LongProperties xmlns="http://schemas.microsoft.com/office/2006/metadata/long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9609E3-5C02-482C-AD86-E8A185ADC3B2}">
  <ds:schemaRefs>
    <ds:schemaRef ds:uri="e649cc0b-cbdc-4486-98f1-dba1397f6c3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0488325-3A4E-49B3-9A0E-6E6E03989FF6}">
  <ds:schemaRefs/>
</ds:datastoreItem>
</file>

<file path=customXml/itemProps3.xml><?xml version="1.0" encoding="utf-8"?>
<ds:datastoreItem xmlns:ds="http://schemas.openxmlformats.org/officeDocument/2006/customXml" ds:itemID="{0F29DB16-F085-4E7D-9C01-9835D62E5071}">
  <ds:schemaRefs>
    <ds:schemaRef ds:uri="http://schemas.microsoft.com/office/2006/metadata/longProperties"/>
  </ds:schemaRefs>
</ds:datastoreItem>
</file>

<file path=customXml/itemProps4.xml><?xml version="1.0" encoding="utf-8"?>
<ds:datastoreItem xmlns:ds="http://schemas.openxmlformats.org/officeDocument/2006/customXml" ds:itemID="{E24A13AA-A4A3-4092-A109-2102ADE96B0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1759</TotalTime>
  <Words>3201</Words>
  <Application>Microsoft Office PowerPoint</Application>
  <PresentationFormat>On-screen Show (4:3)</PresentationFormat>
  <Paragraphs>308</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Segoe UI</vt:lpstr>
      <vt:lpstr>Times</vt:lpstr>
      <vt:lpstr>Custom Design</vt:lpstr>
      <vt:lpstr>CALIFORNIA HEALTHY PLACES INDEX</vt:lpstr>
      <vt:lpstr>What is the HPI?</vt:lpstr>
      <vt:lpstr>HPI Domains and Indicators</vt:lpstr>
      <vt:lpstr>Custom Index</vt:lpstr>
      <vt:lpstr>Decision Support Indicators</vt:lpstr>
      <vt:lpstr>Index Construction</vt:lpstr>
      <vt:lpstr>Action Areas and Indicators</vt:lpstr>
      <vt:lpstr>Indicator Exclusions</vt:lpstr>
      <vt:lpstr>Action Areas and Indicators</vt:lpstr>
      <vt:lpstr>Action Areas and Indicators</vt:lpstr>
      <vt:lpstr>Domain Weights and Total Score</vt:lpstr>
      <vt:lpstr>Domain Weights and Total Score</vt:lpstr>
      <vt:lpstr>Results</vt:lpstr>
      <vt:lpstr>Decision Support Indicators &amp; Domains</vt:lpstr>
      <vt:lpstr>Decision Support Indicators &amp; Domains</vt:lpstr>
      <vt:lpstr>HPI vs. CalEnviroScreen</vt:lpstr>
      <vt:lpstr>HPI Uses</vt:lpstr>
      <vt:lpstr>PowerPoint Presentation</vt:lpstr>
      <vt:lpstr>Next Steps</vt:lpstr>
      <vt:lpstr>PowerPoint Presentation</vt:lpstr>
    </vt:vector>
  </TitlesOfParts>
  <Company>Joe's World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OHA PowerPoint - Light background - OHA</dc:title>
  <dc:creator>Joe B</dc:creator>
  <cp:lastModifiedBy>Main Eric C</cp:lastModifiedBy>
  <cp:revision>282</cp:revision>
  <dcterms:created xsi:type="dcterms:W3CDTF">2010-08-23T12:44:57Z</dcterms:created>
  <dcterms:modified xsi:type="dcterms:W3CDTF">2022-02-08T21:09:15Z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Link">
    <vt:lpwstr>https://dhsoha.sharepoint.com/Shared-Services/PCS/_layouts/15/wrkstat.aspx?List=7bd826b3-dc91-4eb5-81d3-676459c1b40b&amp;WorkflowInstanceName=53e342c5-3b7b-4ab8-a57a-653650da0389, Stage 1</vt:lpwstr>
  </property>
  <property fmtid="{D5CDD505-2E9C-101B-9397-08002B2CF9AE}" pid="3" name="URL">
    <vt:lpwstr>https://dhsoha.sharepoint.com/Shared-Services/PCS/Documents/ohasingle_brand_template.ppt, OHA PowerPoint - Light background - OHA</vt:lpwstr>
  </property>
</Properties>
</file>