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31"/>
  </p:notesMasterIdLst>
  <p:sldIdLst>
    <p:sldId id="257" r:id="rId2"/>
    <p:sldId id="287" r:id="rId3"/>
    <p:sldId id="258" r:id="rId4"/>
    <p:sldId id="263" r:id="rId5"/>
    <p:sldId id="264" r:id="rId6"/>
    <p:sldId id="265" r:id="rId7"/>
    <p:sldId id="266" r:id="rId8"/>
    <p:sldId id="272" r:id="rId9"/>
    <p:sldId id="288" r:id="rId10"/>
    <p:sldId id="286" r:id="rId11"/>
    <p:sldId id="269" r:id="rId12"/>
    <p:sldId id="285" r:id="rId13"/>
    <p:sldId id="283" r:id="rId14"/>
    <p:sldId id="270" r:id="rId15"/>
    <p:sldId id="267" r:id="rId16"/>
    <p:sldId id="282" r:id="rId17"/>
    <p:sldId id="277" r:id="rId18"/>
    <p:sldId id="278" r:id="rId19"/>
    <p:sldId id="280" r:id="rId20"/>
    <p:sldId id="281" r:id="rId21"/>
    <p:sldId id="284" r:id="rId22"/>
    <p:sldId id="279" r:id="rId23"/>
    <p:sldId id="273" r:id="rId24"/>
    <p:sldId id="275" r:id="rId25"/>
    <p:sldId id="289" r:id="rId26"/>
    <p:sldId id="274" r:id="rId27"/>
    <p:sldId id="290" r:id="rId28"/>
    <p:sldId id="271" r:id="rId29"/>
    <p:sldId id="26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0BD"/>
    <a:srgbClr val="90C05F"/>
    <a:srgbClr val="336699"/>
    <a:srgbClr val="7CA965"/>
    <a:srgbClr val="CC3300"/>
    <a:srgbClr val="DAE4C2"/>
    <a:srgbClr val="212D32"/>
    <a:srgbClr val="2F604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21" autoAdjust="0"/>
  </p:normalViewPr>
  <p:slideViewPr>
    <p:cSldViewPr snapToGrid="0">
      <p:cViewPr varScale="1">
        <p:scale>
          <a:sx n="83" d="100"/>
          <a:sy n="83" d="100"/>
        </p:scale>
        <p:origin x="36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C5262-18A8-42FD-A6E3-FF7184A438B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74D11-900A-45B8-AFAA-8F23347D1FCA}">
      <dgm:prSet/>
      <dgm:spPr/>
      <dgm:t>
        <a:bodyPr/>
        <a:lstStyle/>
        <a:p>
          <a:r>
            <a:rPr lang="en-US" dirty="0"/>
            <a:t>Workgroups</a:t>
          </a:r>
        </a:p>
      </dgm:t>
    </dgm:pt>
    <dgm:pt modelId="{49A301FE-04FE-41A3-A3A4-BF987E577C45}" type="parTrans" cxnId="{90FD2169-40C7-48EF-A1C8-87A737E15008}">
      <dgm:prSet/>
      <dgm:spPr/>
      <dgm:t>
        <a:bodyPr/>
        <a:lstStyle/>
        <a:p>
          <a:endParaRPr lang="en-US"/>
        </a:p>
      </dgm:t>
    </dgm:pt>
    <dgm:pt modelId="{C866D2B9-8538-494F-B99D-57ED5362C54D}" type="sibTrans" cxnId="{90FD2169-40C7-48EF-A1C8-87A737E15008}">
      <dgm:prSet/>
      <dgm:spPr/>
      <dgm:t>
        <a:bodyPr/>
        <a:lstStyle/>
        <a:p>
          <a:endParaRPr lang="en-US"/>
        </a:p>
      </dgm:t>
    </dgm:pt>
    <dgm:pt modelId="{CFC68702-84A4-436F-B7F2-0C5E04921859}">
      <dgm:prSet/>
      <dgm:spPr/>
      <dgm:t>
        <a:bodyPr/>
        <a:lstStyle/>
        <a:p>
          <a:r>
            <a:rPr lang="en-US" dirty="0"/>
            <a:t>Workplans</a:t>
          </a:r>
        </a:p>
      </dgm:t>
    </dgm:pt>
    <dgm:pt modelId="{D00A3C03-61CF-43AD-8F51-6BD1B35D98A2}" type="parTrans" cxnId="{02FAFB5E-6D6E-406E-98FC-7E8FF2C09B8E}">
      <dgm:prSet/>
      <dgm:spPr/>
      <dgm:t>
        <a:bodyPr/>
        <a:lstStyle/>
        <a:p>
          <a:endParaRPr lang="en-US"/>
        </a:p>
      </dgm:t>
    </dgm:pt>
    <dgm:pt modelId="{87857799-B0E8-4651-A644-6B3CA15D1487}" type="sibTrans" cxnId="{02FAFB5E-6D6E-406E-98FC-7E8FF2C09B8E}">
      <dgm:prSet/>
      <dgm:spPr/>
      <dgm:t>
        <a:bodyPr/>
        <a:lstStyle/>
        <a:p>
          <a:endParaRPr lang="en-US"/>
        </a:p>
      </dgm:t>
    </dgm:pt>
    <dgm:pt modelId="{6DB95C66-67B4-4141-827D-A0BA71122FBB}" type="pres">
      <dgm:prSet presAssocID="{16BC5262-18A8-42FD-A6E3-FF7184A438B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E4174A8-3771-4EDB-BF2F-2AC1AC5E2AEC}" type="pres">
      <dgm:prSet presAssocID="{3E274D11-900A-45B8-AFAA-8F23347D1FCA}" presName="horFlow" presStyleCnt="0"/>
      <dgm:spPr/>
    </dgm:pt>
    <dgm:pt modelId="{1886CA46-1694-42E0-8083-BC5024D6182A}" type="pres">
      <dgm:prSet presAssocID="{3E274D11-900A-45B8-AFAA-8F23347D1FCA}" presName="bigChev" presStyleLbl="node1" presStyleIdx="0" presStyleCnt="1" custScaleX="41778" custScaleY="55892" custLinFactNeighborX="-96514" custLinFactNeighborY="-2388"/>
      <dgm:spPr/>
    </dgm:pt>
    <dgm:pt modelId="{D45C87C2-54B3-4632-BF98-BE5C1430B695}" type="pres">
      <dgm:prSet presAssocID="{D00A3C03-61CF-43AD-8F51-6BD1B35D98A2}" presName="parTrans" presStyleCnt="0"/>
      <dgm:spPr/>
    </dgm:pt>
    <dgm:pt modelId="{ECABA280-DF4A-42DD-B3BF-4ACBBEDDA732}" type="pres">
      <dgm:prSet presAssocID="{CFC68702-84A4-436F-B7F2-0C5E04921859}" presName="node" presStyleLbl="alignAccFollowNode1" presStyleIdx="0" presStyleCnt="1" custScaleX="42650" custScaleY="53306" custLinFactNeighborX="-45304" custLinFactNeighborY="-2877">
        <dgm:presLayoutVars>
          <dgm:bulletEnabled val="1"/>
        </dgm:presLayoutVars>
      </dgm:prSet>
      <dgm:spPr/>
    </dgm:pt>
  </dgm:ptLst>
  <dgm:cxnLst>
    <dgm:cxn modelId="{51687335-7B05-42C4-9E63-C737CA648466}" type="presOf" srcId="{3E274D11-900A-45B8-AFAA-8F23347D1FCA}" destId="{1886CA46-1694-42E0-8083-BC5024D6182A}" srcOrd="0" destOrd="0" presId="urn:microsoft.com/office/officeart/2005/8/layout/lProcess3"/>
    <dgm:cxn modelId="{02FAFB5E-6D6E-406E-98FC-7E8FF2C09B8E}" srcId="{3E274D11-900A-45B8-AFAA-8F23347D1FCA}" destId="{CFC68702-84A4-436F-B7F2-0C5E04921859}" srcOrd="0" destOrd="0" parTransId="{D00A3C03-61CF-43AD-8F51-6BD1B35D98A2}" sibTransId="{87857799-B0E8-4651-A644-6B3CA15D1487}"/>
    <dgm:cxn modelId="{90FD2169-40C7-48EF-A1C8-87A737E15008}" srcId="{16BC5262-18A8-42FD-A6E3-FF7184A438B2}" destId="{3E274D11-900A-45B8-AFAA-8F23347D1FCA}" srcOrd="0" destOrd="0" parTransId="{49A301FE-04FE-41A3-A3A4-BF987E577C45}" sibTransId="{C866D2B9-8538-494F-B99D-57ED5362C54D}"/>
    <dgm:cxn modelId="{4F6F2780-E78B-457E-A375-27444D8CA8FD}" type="presOf" srcId="{CFC68702-84A4-436F-B7F2-0C5E04921859}" destId="{ECABA280-DF4A-42DD-B3BF-4ACBBEDDA732}" srcOrd="0" destOrd="0" presId="urn:microsoft.com/office/officeart/2005/8/layout/lProcess3"/>
    <dgm:cxn modelId="{4732F2DB-7D2D-4255-9354-5007F9851821}" type="presOf" srcId="{16BC5262-18A8-42FD-A6E3-FF7184A438B2}" destId="{6DB95C66-67B4-4141-827D-A0BA71122FBB}" srcOrd="0" destOrd="0" presId="urn:microsoft.com/office/officeart/2005/8/layout/lProcess3"/>
    <dgm:cxn modelId="{5270B3AE-2710-4170-ACA8-5394E62F716F}" type="presParOf" srcId="{6DB95C66-67B4-4141-827D-A0BA71122FBB}" destId="{5E4174A8-3771-4EDB-BF2F-2AC1AC5E2AEC}" srcOrd="0" destOrd="0" presId="urn:microsoft.com/office/officeart/2005/8/layout/lProcess3"/>
    <dgm:cxn modelId="{1399F7C3-D39A-4FD8-AE5F-3A9E10A69D3B}" type="presParOf" srcId="{5E4174A8-3771-4EDB-BF2F-2AC1AC5E2AEC}" destId="{1886CA46-1694-42E0-8083-BC5024D6182A}" srcOrd="0" destOrd="0" presId="urn:microsoft.com/office/officeart/2005/8/layout/lProcess3"/>
    <dgm:cxn modelId="{6BB4B270-A809-4FF5-8503-CC7517E3EA81}" type="presParOf" srcId="{5E4174A8-3771-4EDB-BF2F-2AC1AC5E2AEC}" destId="{D45C87C2-54B3-4632-BF98-BE5C1430B695}" srcOrd="1" destOrd="0" presId="urn:microsoft.com/office/officeart/2005/8/layout/lProcess3"/>
    <dgm:cxn modelId="{FA7F7912-5489-4728-8263-8935A8F06E19}" type="presParOf" srcId="{5E4174A8-3771-4EDB-BF2F-2AC1AC5E2AEC}" destId="{ECABA280-DF4A-42DD-B3BF-4ACBBEDDA73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ECEF1-AA0A-446A-8ECF-A2B209E032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983A658-5729-4B1E-B063-99A30C8AE9D1}">
      <dgm:prSet phldrT="[Text]" custT="1"/>
      <dgm:spPr>
        <a:solidFill>
          <a:srgbClr val="40C0BD"/>
        </a:solidFill>
      </dgm:spPr>
      <dgm:t>
        <a:bodyPr/>
        <a:lstStyle/>
        <a:p>
          <a:r>
            <a:rPr lang="en-US" sz="4600" dirty="0">
              <a:solidFill>
                <a:schemeClr val="bg1"/>
              </a:solidFill>
            </a:rPr>
            <a:t> </a:t>
          </a:r>
          <a:br>
            <a:rPr lang="en-US" sz="4000" dirty="0">
              <a:solidFill>
                <a:schemeClr val="bg1"/>
              </a:solidFill>
            </a:rPr>
          </a:br>
          <a:r>
            <a:rPr lang="en-US" sz="2800" dirty="0">
              <a:solidFill>
                <a:schemeClr val="bg1"/>
              </a:solidFill>
            </a:rPr>
            <a:t>Federal</a:t>
          </a:r>
        </a:p>
      </dgm:t>
    </dgm:pt>
    <dgm:pt modelId="{50854BAD-12A6-49C9-8B00-2F51752C3F9D}" type="parTrans" cxnId="{FC9DD47F-86D8-4175-9DCF-25AE424697AB}">
      <dgm:prSet/>
      <dgm:spPr/>
      <dgm:t>
        <a:bodyPr/>
        <a:lstStyle/>
        <a:p>
          <a:endParaRPr lang="en-US"/>
        </a:p>
      </dgm:t>
    </dgm:pt>
    <dgm:pt modelId="{648D76A8-2B08-45EF-A144-4169E15F9A0E}" type="sibTrans" cxnId="{FC9DD47F-86D8-4175-9DCF-25AE424697AB}">
      <dgm:prSet/>
      <dgm:spPr/>
      <dgm:t>
        <a:bodyPr/>
        <a:lstStyle/>
        <a:p>
          <a:endParaRPr lang="en-US"/>
        </a:p>
      </dgm:t>
    </dgm:pt>
    <dgm:pt modelId="{7E01E4C0-0B13-43AF-AFDD-D4F9791E68D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</a:rPr>
            <a:t>Framework</a:t>
          </a:r>
        </a:p>
      </dgm:t>
    </dgm:pt>
    <dgm:pt modelId="{F9E7F96C-391D-479D-B600-E99932397DB1}" type="parTrans" cxnId="{FEA14D77-FC23-4E14-AE40-FDFCD97D41C9}">
      <dgm:prSet/>
      <dgm:spPr/>
      <dgm:t>
        <a:bodyPr/>
        <a:lstStyle/>
        <a:p>
          <a:endParaRPr lang="en-US"/>
        </a:p>
      </dgm:t>
    </dgm:pt>
    <dgm:pt modelId="{06673C91-5DAE-4743-905B-7420CFEBEF87}" type="sibTrans" cxnId="{FEA14D77-FC23-4E14-AE40-FDFCD97D41C9}">
      <dgm:prSet/>
      <dgm:spPr/>
      <dgm:t>
        <a:bodyPr/>
        <a:lstStyle/>
        <a:p>
          <a:endParaRPr lang="en-US"/>
        </a:p>
      </dgm:t>
    </dgm:pt>
    <dgm:pt modelId="{D2D37565-A410-41BE-AC32-4ED349826EB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</a:rPr>
            <a:t>Address Aggregators</a:t>
          </a:r>
        </a:p>
      </dgm:t>
    </dgm:pt>
    <dgm:pt modelId="{D82BE892-BF60-490B-AC61-3A2FCBEB465C}" type="parTrans" cxnId="{3003E037-6D23-43D1-932D-0D44186C4BB8}">
      <dgm:prSet/>
      <dgm:spPr/>
      <dgm:t>
        <a:bodyPr/>
        <a:lstStyle/>
        <a:p>
          <a:endParaRPr lang="en-US"/>
        </a:p>
      </dgm:t>
    </dgm:pt>
    <dgm:pt modelId="{137ABDE1-ED05-4A71-BDDD-C87E53FBD0D0}" type="sibTrans" cxnId="{3003E037-6D23-43D1-932D-0D44186C4BB8}">
      <dgm:prSet/>
      <dgm:spPr/>
      <dgm:t>
        <a:bodyPr/>
        <a:lstStyle/>
        <a:p>
          <a:endParaRPr lang="en-US"/>
        </a:p>
      </dgm:t>
    </dgm:pt>
    <dgm:pt modelId="{E2532469-8B27-48BF-B54F-ECE8759D6E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000" dirty="0">
              <a:solidFill>
                <a:schemeClr val="bg1"/>
              </a:solidFill>
            </a:rPr>
            <a:t>Local Address Originators </a:t>
          </a:r>
        </a:p>
      </dgm:t>
    </dgm:pt>
    <dgm:pt modelId="{87B1DA3E-85FA-4AC2-ACDA-173589E00FD1}" type="parTrans" cxnId="{8CD956F1-7A2B-417E-9922-EFA421C92790}">
      <dgm:prSet/>
      <dgm:spPr/>
      <dgm:t>
        <a:bodyPr/>
        <a:lstStyle/>
        <a:p>
          <a:endParaRPr lang="en-US"/>
        </a:p>
      </dgm:t>
    </dgm:pt>
    <dgm:pt modelId="{C73A08CC-9E3A-4697-87B2-1FA5872F78DB}" type="sibTrans" cxnId="{8CD956F1-7A2B-417E-9922-EFA421C92790}">
      <dgm:prSet/>
      <dgm:spPr/>
      <dgm:t>
        <a:bodyPr/>
        <a:lstStyle/>
        <a:p>
          <a:endParaRPr lang="en-US"/>
        </a:p>
      </dgm:t>
    </dgm:pt>
    <dgm:pt modelId="{95C0194E-572F-44B3-B789-47909CF78A38}" type="pres">
      <dgm:prSet presAssocID="{43AECEF1-AA0A-446A-8ECF-A2B209E03223}" presName="Name0" presStyleCnt="0">
        <dgm:presLayoutVars>
          <dgm:dir/>
          <dgm:animLvl val="lvl"/>
          <dgm:resizeHandles val="exact"/>
        </dgm:presLayoutVars>
      </dgm:prSet>
      <dgm:spPr/>
    </dgm:pt>
    <dgm:pt modelId="{131B1079-2931-42F3-9604-7A6B49827862}" type="pres">
      <dgm:prSet presAssocID="{6983A658-5729-4B1E-B063-99A30C8AE9D1}" presName="Name8" presStyleCnt="0"/>
      <dgm:spPr/>
    </dgm:pt>
    <dgm:pt modelId="{AA2E37D8-F1BB-44CE-A9FD-B36438619936}" type="pres">
      <dgm:prSet presAssocID="{6983A658-5729-4B1E-B063-99A30C8AE9D1}" presName="level" presStyleLbl="node1" presStyleIdx="0" presStyleCnt="4">
        <dgm:presLayoutVars>
          <dgm:chMax val="1"/>
          <dgm:bulletEnabled val="1"/>
        </dgm:presLayoutVars>
      </dgm:prSet>
      <dgm:spPr/>
    </dgm:pt>
    <dgm:pt modelId="{09B97027-65E6-4CAA-BE58-34EB27BF2A68}" type="pres">
      <dgm:prSet presAssocID="{6983A658-5729-4B1E-B063-99A30C8AE9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A4ED20-C51F-4393-852A-53C94F18A297}" type="pres">
      <dgm:prSet presAssocID="{7E01E4C0-0B13-43AF-AFDD-D4F9791E68D3}" presName="Name8" presStyleCnt="0"/>
      <dgm:spPr/>
    </dgm:pt>
    <dgm:pt modelId="{93F5AEB6-EFA7-4CE1-8245-831931D0F97D}" type="pres">
      <dgm:prSet presAssocID="{7E01E4C0-0B13-43AF-AFDD-D4F9791E68D3}" presName="level" presStyleLbl="node1" presStyleIdx="1" presStyleCnt="4">
        <dgm:presLayoutVars>
          <dgm:chMax val="1"/>
          <dgm:bulletEnabled val="1"/>
        </dgm:presLayoutVars>
      </dgm:prSet>
      <dgm:spPr/>
    </dgm:pt>
    <dgm:pt modelId="{29D454C4-FDEB-4A12-85CE-33A3950B88AB}" type="pres">
      <dgm:prSet presAssocID="{7E01E4C0-0B13-43AF-AFDD-D4F9791E68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D331A5-F63A-4C3E-97CD-A86DD2045D7D}" type="pres">
      <dgm:prSet presAssocID="{D2D37565-A410-41BE-AC32-4ED349826EBC}" presName="Name8" presStyleCnt="0"/>
      <dgm:spPr/>
    </dgm:pt>
    <dgm:pt modelId="{B17E3983-DB00-4C4F-826B-03875D88B02C}" type="pres">
      <dgm:prSet presAssocID="{D2D37565-A410-41BE-AC32-4ED349826EBC}" presName="level" presStyleLbl="node1" presStyleIdx="2" presStyleCnt="4">
        <dgm:presLayoutVars>
          <dgm:chMax val="1"/>
          <dgm:bulletEnabled val="1"/>
        </dgm:presLayoutVars>
      </dgm:prSet>
      <dgm:spPr/>
    </dgm:pt>
    <dgm:pt modelId="{54C234E8-186C-42E3-97F6-B628BABCD9F7}" type="pres">
      <dgm:prSet presAssocID="{D2D37565-A410-41BE-AC32-4ED349826E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EF03FF-BB7D-4599-90ED-E35ECB7CF677}" type="pres">
      <dgm:prSet presAssocID="{E2532469-8B27-48BF-B54F-ECE8759D6E66}" presName="Name8" presStyleCnt="0"/>
      <dgm:spPr/>
    </dgm:pt>
    <dgm:pt modelId="{A8BD887D-1C41-4DA5-A8BC-F67FD6D81278}" type="pres">
      <dgm:prSet presAssocID="{E2532469-8B27-48BF-B54F-ECE8759D6E66}" presName="level" presStyleLbl="node1" presStyleIdx="3" presStyleCnt="4">
        <dgm:presLayoutVars>
          <dgm:chMax val="1"/>
          <dgm:bulletEnabled val="1"/>
        </dgm:presLayoutVars>
      </dgm:prSet>
      <dgm:spPr/>
    </dgm:pt>
    <dgm:pt modelId="{E3CCD8E1-4F5F-4BB0-B5BE-303475676729}" type="pres">
      <dgm:prSet presAssocID="{E2532469-8B27-48BF-B54F-ECE8759D6E6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11E881E-2196-4FFD-8968-D744DFFFC154}" type="presOf" srcId="{E2532469-8B27-48BF-B54F-ECE8759D6E66}" destId="{A8BD887D-1C41-4DA5-A8BC-F67FD6D81278}" srcOrd="0" destOrd="0" presId="urn:microsoft.com/office/officeart/2005/8/layout/pyramid1"/>
    <dgm:cxn modelId="{9D04872E-B41C-469F-A9D3-3066DFEBB770}" type="presOf" srcId="{6983A658-5729-4B1E-B063-99A30C8AE9D1}" destId="{09B97027-65E6-4CAA-BE58-34EB27BF2A68}" srcOrd="1" destOrd="0" presId="urn:microsoft.com/office/officeart/2005/8/layout/pyramid1"/>
    <dgm:cxn modelId="{3003E037-6D23-43D1-932D-0D44186C4BB8}" srcId="{43AECEF1-AA0A-446A-8ECF-A2B209E03223}" destId="{D2D37565-A410-41BE-AC32-4ED349826EBC}" srcOrd="2" destOrd="0" parTransId="{D82BE892-BF60-490B-AC61-3A2FCBEB465C}" sibTransId="{137ABDE1-ED05-4A71-BDDD-C87E53FBD0D0}"/>
    <dgm:cxn modelId="{63CB956D-1811-4EA6-AE6A-1D9824356D34}" type="presOf" srcId="{6983A658-5729-4B1E-B063-99A30C8AE9D1}" destId="{AA2E37D8-F1BB-44CE-A9FD-B36438619936}" srcOrd="0" destOrd="0" presId="urn:microsoft.com/office/officeart/2005/8/layout/pyramid1"/>
    <dgm:cxn modelId="{37AA626F-EA1A-4709-BBE9-96C8D3B193CE}" type="presOf" srcId="{D2D37565-A410-41BE-AC32-4ED349826EBC}" destId="{B17E3983-DB00-4C4F-826B-03875D88B02C}" srcOrd="0" destOrd="0" presId="urn:microsoft.com/office/officeart/2005/8/layout/pyramid1"/>
    <dgm:cxn modelId="{FEA14D77-FC23-4E14-AE40-FDFCD97D41C9}" srcId="{43AECEF1-AA0A-446A-8ECF-A2B209E03223}" destId="{7E01E4C0-0B13-43AF-AFDD-D4F9791E68D3}" srcOrd="1" destOrd="0" parTransId="{F9E7F96C-391D-479D-B600-E99932397DB1}" sibTransId="{06673C91-5DAE-4743-905B-7420CFEBEF87}"/>
    <dgm:cxn modelId="{FC9DD47F-86D8-4175-9DCF-25AE424697AB}" srcId="{43AECEF1-AA0A-446A-8ECF-A2B209E03223}" destId="{6983A658-5729-4B1E-B063-99A30C8AE9D1}" srcOrd="0" destOrd="0" parTransId="{50854BAD-12A6-49C9-8B00-2F51752C3F9D}" sibTransId="{648D76A8-2B08-45EF-A144-4169E15F9A0E}"/>
    <dgm:cxn modelId="{540AA29D-E860-4ADF-9EA9-A7F902DFF07E}" type="presOf" srcId="{E2532469-8B27-48BF-B54F-ECE8759D6E66}" destId="{E3CCD8E1-4F5F-4BB0-B5BE-303475676729}" srcOrd="1" destOrd="0" presId="urn:microsoft.com/office/officeart/2005/8/layout/pyramid1"/>
    <dgm:cxn modelId="{70CE58D5-874E-49C8-9DDB-956A1EF3E9B0}" type="presOf" srcId="{7E01E4C0-0B13-43AF-AFDD-D4F9791E68D3}" destId="{29D454C4-FDEB-4A12-85CE-33A3950B88AB}" srcOrd="1" destOrd="0" presId="urn:microsoft.com/office/officeart/2005/8/layout/pyramid1"/>
    <dgm:cxn modelId="{FC096FD6-736C-4F34-B76E-F6A55A3A7359}" type="presOf" srcId="{D2D37565-A410-41BE-AC32-4ED349826EBC}" destId="{54C234E8-186C-42E3-97F6-B628BABCD9F7}" srcOrd="1" destOrd="0" presId="urn:microsoft.com/office/officeart/2005/8/layout/pyramid1"/>
    <dgm:cxn modelId="{47C9A9EF-EEED-4AD0-9BD7-45A8EADC4BEB}" type="presOf" srcId="{43AECEF1-AA0A-446A-8ECF-A2B209E03223}" destId="{95C0194E-572F-44B3-B789-47909CF78A38}" srcOrd="0" destOrd="0" presId="urn:microsoft.com/office/officeart/2005/8/layout/pyramid1"/>
    <dgm:cxn modelId="{8CD956F1-7A2B-417E-9922-EFA421C92790}" srcId="{43AECEF1-AA0A-446A-8ECF-A2B209E03223}" destId="{E2532469-8B27-48BF-B54F-ECE8759D6E66}" srcOrd="3" destOrd="0" parTransId="{87B1DA3E-85FA-4AC2-ACDA-173589E00FD1}" sibTransId="{C73A08CC-9E3A-4697-87B2-1FA5872F78DB}"/>
    <dgm:cxn modelId="{9CE6E2F7-BC51-4173-95E9-F1C33EE79BDF}" type="presOf" srcId="{7E01E4C0-0B13-43AF-AFDD-D4F9791E68D3}" destId="{93F5AEB6-EFA7-4CE1-8245-831931D0F97D}" srcOrd="0" destOrd="0" presId="urn:microsoft.com/office/officeart/2005/8/layout/pyramid1"/>
    <dgm:cxn modelId="{E6C87791-8928-4245-B52C-FC5B87E0C3D9}" type="presParOf" srcId="{95C0194E-572F-44B3-B789-47909CF78A38}" destId="{131B1079-2931-42F3-9604-7A6B49827862}" srcOrd="0" destOrd="0" presId="urn:microsoft.com/office/officeart/2005/8/layout/pyramid1"/>
    <dgm:cxn modelId="{012F2EE9-8E1F-4B6D-84EA-C894C7ED15A6}" type="presParOf" srcId="{131B1079-2931-42F3-9604-7A6B49827862}" destId="{AA2E37D8-F1BB-44CE-A9FD-B36438619936}" srcOrd="0" destOrd="0" presId="urn:microsoft.com/office/officeart/2005/8/layout/pyramid1"/>
    <dgm:cxn modelId="{3463A277-F0B4-4578-986C-5B00DF1830C2}" type="presParOf" srcId="{131B1079-2931-42F3-9604-7A6B49827862}" destId="{09B97027-65E6-4CAA-BE58-34EB27BF2A68}" srcOrd="1" destOrd="0" presId="urn:microsoft.com/office/officeart/2005/8/layout/pyramid1"/>
    <dgm:cxn modelId="{E53BA79E-4F87-4E22-AA94-4F7CC1BB2F32}" type="presParOf" srcId="{95C0194E-572F-44B3-B789-47909CF78A38}" destId="{34A4ED20-C51F-4393-852A-53C94F18A297}" srcOrd="1" destOrd="0" presId="urn:microsoft.com/office/officeart/2005/8/layout/pyramid1"/>
    <dgm:cxn modelId="{361326F0-CEF4-4707-A7C3-2734AA12224B}" type="presParOf" srcId="{34A4ED20-C51F-4393-852A-53C94F18A297}" destId="{93F5AEB6-EFA7-4CE1-8245-831931D0F97D}" srcOrd="0" destOrd="0" presId="urn:microsoft.com/office/officeart/2005/8/layout/pyramid1"/>
    <dgm:cxn modelId="{36ACA721-DFAE-41B9-B794-89784A3CE0A9}" type="presParOf" srcId="{34A4ED20-C51F-4393-852A-53C94F18A297}" destId="{29D454C4-FDEB-4A12-85CE-33A3950B88AB}" srcOrd="1" destOrd="0" presId="urn:microsoft.com/office/officeart/2005/8/layout/pyramid1"/>
    <dgm:cxn modelId="{19E57B5D-3BA7-43E0-8A2D-FF0EE8E157BD}" type="presParOf" srcId="{95C0194E-572F-44B3-B789-47909CF78A38}" destId="{79D331A5-F63A-4C3E-97CD-A86DD2045D7D}" srcOrd="2" destOrd="0" presId="urn:microsoft.com/office/officeart/2005/8/layout/pyramid1"/>
    <dgm:cxn modelId="{A93BFBF8-6E1D-41B9-9FE4-75208B2C7EC4}" type="presParOf" srcId="{79D331A5-F63A-4C3E-97CD-A86DD2045D7D}" destId="{B17E3983-DB00-4C4F-826B-03875D88B02C}" srcOrd="0" destOrd="0" presId="urn:microsoft.com/office/officeart/2005/8/layout/pyramid1"/>
    <dgm:cxn modelId="{D37B3CCC-623A-43FB-BA94-BB2294A9FF07}" type="presParOf" srcId="{79D331A5-F63A-4C3E-97CD-A86DD2045D7D}" destId="{54C234E8-186C-42E3-97F6-B628BABCD9F7}" srcOrd="1" destOrd="0" presId="urn:microsoft.com/office/officeart/2005/8/layout/pyramid1"/>
    <dgm:cxn modelId="{23902D06-6339-4B2B-B744-3C230661A570}" type="presParOf" srcId="{95C0194E-572F-44B3-B789-47909CF78A38}" destId="{30EF03FF-BB7D-4599-90ED-E35ECB7CF677}" srcOrd="3" destOrd="0" presId="urn:microsoft.com/office/officeart/2005/8/layout/pyramid1"/>
    <dgm:cxn modelId="{DB6DCBF1-6BBC-42C8-9117-E5CE369CE674}" type="presParOf" srcId="{30EF03FF-BB7D-4599-90ED-E35ECB7CF677}" destId="{A8BD887D-1C41-4DA5-A8BC-F67FD6D81278}" srcOrd="0" destOrd="0" presId="urn:microsoft.com/office/officeart/2005/8/layout/pyramid1"/>
    <dgm:cxn modelId="{D3538127-EC42-466D-8700-732977BD6225}" type="presParOf" srcId="{30EF03FF-BB7D-4599-90ED-E35ECB7CF677}" destId="{E3CCD8E1-4F5F-4BB0-B5BE-3034756767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CA46-1694-42E0-8083-BC5024D6182A}">
      <dsp:nvSpPr>
        <dsp:cNvPr id="0" name=""/>
        <dsp:cNvSpPr/>
      </dsp:nvSpPr>
      <dsp:spPr>
        <a:xfrm>
          <a:off x="585032" y="1087407"/>
          <a:ext cx="4556211" cy="243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Workgroups</a:t>
          </a:r>
        </a:p>
      </dsp:txBody>
      <dsp:txXfrm>
        <a:off x="1804122" y="1087407"/>
        <a:ext cx="2118031" cy="2438180"/>
      </dsp:txXfrm>
    </dsp:sp>
    <dsp:sp modelId="{ECABA280-DF4A-42DD-B3BF-4ACBBEDDA732}">
      <dsp:nvSpPr>
        <dsp:cNvPr id="0" name=""/>
        <dsp:cNvSpPr/>
      </dsp:nvSpPr>
      <dsp:spPr>
        <a:xfrm>
          <a:off x="4449523" y="1341472"/>
          <a:ext cx="3860586" cy="19300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Workplans</a:t>
          </a:r>
        </a:p>
      </dsp:txBody>
      <dsp:txXfrm>
        <a:off x="5414552" y="1341472"/>
        <a:ext cx="1930528" cy="1930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E37D8-F1BB-44CE-A9FD-B36438619936}">
      <dsp:nvSpPr>
        <dsp:cNvPr id="0" name=""/>
        <dsp:cNvSpPr/>
      </dsp:nvSpPr>
      <dsp:spPr>
        <a:xfrm>
          <a:off x="2543828" y="0"/>
          <a:ext cx="1695885" cy="1251841"/>
        </a:xfrm>
        <a:prstGeom prst="trapezoid">
          <a:avLst>
            <a:gd name="adj" fmla="val 67736"/>
          </a:avLst>
        </a:prstGeom>
        <a:solidFill>
          <a:srgbClr val="40C0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1"/>
              </a:solidFill>
            </a:rPr>
            <a:t> </a:t>
          </a:r>
          <a:br>
            <a:rPr lang="en-US" sz="4000" kern="1200" dirty="0">
              <a:solidFill>
                <a:schemeClr val="bg1"/>
              </a:solidFill>
            </a:rPr>
          </a:br>
          <a:r>
            <a:rPr lang="en-US" sz="2800" kern="1200" dirty="0">
              <a:solidFill>
                <a:schemeClr val="bg1"/>
              </a:solidFill>
            </a:rPr>
            <a:t>Federal</a:t>
          </a:r>
        </a:p>
      </dsp:txBody>
      <dsp:txXfrm>
        <a:off x="2543828" y="0"/>
        <a:ext cx="1695885" cy="1251841"/>
      </dsp:txXfrm>
    </dsp:sp>
    <dsp:sp modelId="{93F5AEB6-EFA7-4CE1-8245-831931D0F97D}">
      <dsp:nvSpPr>
        <dsp:cNvPr id="0" name=""/>
        <dsp:cNvSpPr/>
      </dsp:nvSpPr>
      <dsp:spPr>
        <a:xfrm>
          <a:off x="1695885" y="1251841"/>
          <a:ext cx="3391771" cy="1251841"/>
        </a:xfrm>
        <a:prstGeom prst="trapezoid">
          <a:avLst>
            <a:gd name="adj" fmla="val 67736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Framework</a:t>
          </a:r>
        </a:p>
      </dsp:txBody>
      <dsp:txXfrm>
        <a:off x="2289445" y="1251841"/>
        <a:ext cx="2204651" cy="1251841"/>
      </dsp:txXfrm>
    </dsp:sp>
    <dsp:sp modelId="{B17E3983-DB00-4C4F-826B-03875D88B02C}">
      <dsp:nvSpPr>
        <dsp:cNvPr id="0" name=""/>
        <dsp:cNvSpPr/>
      </dsp:nvSpPr>
      <dsp:spPr>
        <a:xfrm>
          <a:off x="847942" y="2503682"/>
          <a:ext cx="5087657" cy="1251841"/>
        </a:xfrm>
        <a:prstGeom prst="trapezoid">
          <a:avLst>
            <a:gd name="adj" fmla="val 6773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Address Aggregators</a:t>
          </a:r>
        </a:p>
      </dsp:txBody>
      <dsp:txXfrm>
        <a:off x="1738282" y="2503682"/>
        <a:ext cx="3306977" cy="1251841"/>
      </dsp:txXfrm>
    </dsp:sp>
    <dsp:sp modelId="{A8BD887D-1C41-4DA5-A8BC-F67FD6D81278}">
      <dsp:nvSpPr>
        <dsp:cNvPr id="0" name=""/>
        <dsp:cNvSpPr/>
      </dsp:nvSpPr>
      <dsp:spPr>
        <a:xfrm>
          <a:off x="0" y="3755523"/>
          <a:ext cx="6783543" cy="1251841"/>
        </a:xfrm>
        <a:prstGeom prst="trapezoid">
          <a:avLst>
            <a:gd name="adj" fmla="val 67736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Local Address Originators </a:t>
          </a:r>
        </a:p>
      </dsp:txBody>
      <dsp:txXfrm>
        <a:off x="1187120" y="3755523"/>
        <a:ext cx="4409302" cy="125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 can be from</a:t>
            </a:r>
          </a:p>
          <a:p>
            <a:r>
              <a:rPr lang="en-US" dirty="0"/>
              <a:t>State</a:t>
            </a:r>
          </a:p>
          <a:p>
            <a:r>
              <a:rPr lang="en-US" dirty="0"/>
              <a:t>Local</a:t>
            </a:r>
          </a:p>
          <a:p>
            <a:r>
              <a:rPr lang="en-US" dirty="0"/>
              <a:t>Regional</a:t>
            </a:r>
          </a:p>
          <a:p>
            <a:r>
              <a:rPr lang="en-US" dirty="0"/>
              <a:t>Tribal</a:t>
            </a:r>
          </a:p>
          <a:p>
            <a:r>
              <a:rPr lang="en-US" dirty="0"/>
              <a:t>Federal</a:t>
            </a:r>
          </a:p>
          <a:p>
            <a:r>
              <a:rPr lang="en-US" dirty="0"/>
              <a:t>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7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6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All Numbered Thoroughfare address points in Oregon</a:t>
            </a:r>
          </a:p>
          <a:p>
            <a:r>
              <a:rPr lang="en-US" dirty="0"/>
              <a:t>Including all unit numbers</a:t>
            </a:r>
          </a:p>
          <a:p>
            <a:r>
              <a:rPr lang="en-US" dirty="0"/>
              <a:t>Houses, apartments, mobile homes, accessory dwelling units, condominiums</a:t>
            </a:r>
          </a:p>
          <a:p>
            <a:r>
              <a:rPr lang="en-US" dirty="0"/>
              <a:t>Commercial, government</a:t>
            </a:r>
          </a:p>
          <a:p>
            <a:r>
              <a:rPr lang="en-US" dirty="0"/>
              <a:t>Offices, retail, manufacturing, farm</a:t>
            </a:r>
          </a:p>
          <a:p>
            <a:r>
              <a:rPr lang="en-US" dirty="0"/>
              <a:t>Schools, public facilities.</a:t>
            </a:r>
          </a:p>
          <a:p>
            <a:endParaRPr lang="en-US" dirty="0"/>
          </a:p>
          <a:p>
            <a:r>
              <a:rPr lang="en-US" dirty="0"/>
              <a:t>Residential, non-residential, group quarters</a:t>
            </a:r>
          </a:p>
          <a:p>
            <a:endParaRPr lang="en-US" dirty="0"/>
          </a:p>
          <a:p>
            <a:r>
              <a:rPr lang="en-US" dirty="0"/>
              <a:t>NOT</a:t>
            </a:r>
          </a:p>
          <a:p>
            <a:r>
              <a:rPr lang="en-US" dirty="0"/>
              <a:t>Residential addressees, tenants, no personal information</a:t>
            </a:r>
          </a:p>
          <a:p>
            <a:r>
              <a:rPr lang="en-US" dirty="0"/>
              <a:t>Landmarks, points of interest, mileposts, intersections</a:t>
            </a:r>
          </a:p>
          <a:p>
            <a:r>
              <a:rPr lang="en-US" dirty="0"/>
              <a:t>Infrastructure, machinery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1172"/>
          </a:xfrm>
        </p:spPr>
        <p:txBody>
          <a:bodyPr/>
          <a:lstStyle/>
          <a:p>
            <a:r>
              <a:rPr lang="en-US" dirty="0"/>
              <a:t>FGDC current OGIC-endorsed standard (2014)</a:t>
            </a:r>
          </a:p>
          <a:p>
            <a:r>
              <a:rPr lang="en-US" dirty="0"/>
              <a:t>	Numbered Thoroughfare class</a:t>
            </a:r>
          </a:p>
          <a:p>
            <a:r>
              <a:rPr lang="en-US" dirty="0"/>
              <a:t>FGDC, NENA, NAD </a:t>
            </a:r>
          </a:p>
          <a:p>
            <a:r>
              <a:rPr lang="en-US" dirty="0"/>
              <a:t>	Less familiar</a:t>
            </a:r>
          </a:p>
          <a:p>
            <a:r>
              <a:rPr lang="en-US" dirty="0"/>
              <a:t>	similar in the way they -</a:t>
            </a:r>
          </a:p>
          <a:p>
            <a:r>
              <a:rPr lang="en-US" dirty="0"/>
              <a:t>	Parse street number</a:t>
            </a:r>
          </a:p>
          <a:p>
            <a:r>
              <a:rPr lang="en-US" dirty="0"/>
              <a:t>	Parse street name</a:t>
            </a:r>
          </a:p>
          <a:p>
            <a:r>
              <a:rPr lang="en-US" dirty="0"/>
              <a:t>	Separate city categories</a:t>
            </a:r>
          </a:p>
          <a:p>
            <a:r>
              <a:rPr lang="en-US" dirty="0"/>
              <a:t>USPS</a:t>
            </a:r>
          </a:p>
          <a:p>
            <a:r>
              <a:rPr lang="en-US" dirty="0"/>
              <a:t>	More familiar</a:t>
            </a:r>
          </a:p>
          <a:p>
            <a:r>
              <a:rPr lang="en-US" dirty="0"/>
              <a:t>	Single street number field</a:t>
            </a:r>
          </a:p>
          <a:p>
            <a:r>
              <a:rPr lang="en-US" dirty="0"/>
              <a:t>	Single street name field</a:t>
            </a:r>
          </a:p>
          <a:p>
            <a:r>
              <a:rPr lang="en-US" dirty="0"/>
              <a:t>	Single city field</a:t>
            </a:r>
          </a:p>
          <a:p>
            <a:endParaRPr lang="en-US" dirty="0"/>
          </a:p>
          <a:p>
            <a:r>
              <a:rPr lang="en-US" dirty="0"/>
              <a:t>OPTIONS</a:t>
            </a:r>
          </a:p>
          <a:p>
            <a:r>
              <a:rPr lang="en-US" dirty="0"/>
              <a:t>	Keep FGDC</a:t>
            </a:r>
          </a:p>
          <a:p>
            <a:r>
              <a:rPr lang="en-US" dirty="0"/>
              <a:t>	Choose another standard</a:t>
            </a:r>
          </a:p>
          <a:p>
            <a:r>
              <a:rPr lang="en-US" dirty="0"/>
              <a:t>	Choose another standard with modified or added fields</a:t>
            </a:r>
          </a:p>
          <a:p>
            <a:r>
              <a:rPr lang="en-US" dirty="0"/>
              <a:t>	Choose none – Completely custom</a:t>
            </a:r>
          </a:p>
          <a:p>
            <a:r>
              <a:rPr lang="en-US" dirty="0"/>
              <a:t>	Combine standards</a:t>
            </a:r>
          </a:p>
          <a:p>
            <a:r>
              <a:rPr lang="en-US" dirty="0"/>
              <a:t>	Combine standards with modified or added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Addresses &amp; Buildings Framework Implementation Team Meeting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ohub.oregon.gov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.oregon.gov/pages/024b0880ea744c4cbdbfd37dc24046d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18,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Tom Elder, FIT Lead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Oregon Framework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E41C-7F73-4AA8-B4A9-429B8CF2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7CBB6A-B3AD-1AC0-1A0D-7339B6CF7A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086" y="905692"/>
          <a:ext cx="10905767" cy="482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FDDAD83-20B0-F754-7C07-C81D029551EF}"/>
              </a:ext>
            </a:extLst>
          </p:cNvPr>
          <p:cNvGrpSpPr/>
          <p:nvPr/>
        </p:nvGrpSpPr>
        <p:grpSpPr>
          <a:xfrm>
            <a:off x="7951819" y="2536294"/>
            <a:ext cx="3221507" cy="1560135"/>
            <a:chOff x="5073512" y="-311932"/>
            <a:chExt cx="4022034" cy="1856766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A9761540-C257-8B8B-C303-B78774B37120}"/>
                </a:ext>
              </a:extLst>
            </p:cNvPr>
            <p:cNvSpPr/>
            <p:nvPr/>
          </p:nvSpPr>
          <p:spPr>
            <a:xfrm>
              <a:off x="5073512" y="-311932"/>
              <a:ext cx="4022034" cy="160881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C14777B5-D63F-3216-2E8B-3F943A0B7050}"/>
                </a:ext>
              </a:extLst>
            </p:cNvPr>
            <p:cNvSpPr txBox="1"/>
            <p:nvPr/>
          </p:nvSpPr>
          <p:spPr>
            <a:xfrm>
              <a:off x="6185619" y="-63980"/>
              <a:ext cx="2413221" cy="1608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0" bIns="19050" numCol="1" spcCol="1270" anchor="t" anchorCtr="0">
              <a:noAutofit/>
            </a:bodyPr>
            <a:lstStyle/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300" kern="1200" dirty="0"/>
                <a:t>Statewide Standards &amp; Datasets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71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D751-6D1F-84B2-BC0E-0E293C2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– Authoritative, Reliable, Convenient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F44F-760E-9F81-199E-688FBD92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51"/>
            <a:ext cx="10154653" cy="4150781"/>
          </a:xfrm>
        </p:spPr>
        <p:txBody>
          <a:bodyPr>
            <a:normAutofit/>
          </a:bodyPr>
          <a:lstStyle/>
          <a:p>
            <a:r>
              <a:rPr lang="en-US" dirty="0"/>
              <a:t>Complete Seamless Statewide Coverage</a:t>
            </a:r>
          </a:p>
          <a:p>
            <a:r>
              <a:rPr lang="en-US" dirty="0"/>
              <a:t>Publicly Available – No Cost</a:t>
            </a:r>
          </a:p>
          <a:p>
            <a:pPr lvl="1"/>
            <a:r>
              <a:rPr lang="en-US" dirty="0"/>
              <a:t>Oregon Address geocoder</a:t>
            </a:r>
          </a:p>
          <a:p>
            <a:r>
              <a:rPr lang="en-US" dirty="0"/>
              <a:t>Sustainable Maintenance</a:t>
            </a:r>
          </a:p>
          <a:p>
            <a:r>
              <a:rPr lang="en-US" dirty="0"/>
              <a:t>Accurate – Address and Location</a:t>
            </a:r>
          </a:p>
          <a:p>
            <a:r>
              <a:rPr lang="en-US" dirty="0"/>
              <a:t>Flexible Design – Multi-Purpose</a:t>
            </a:r>
          </a:p>
          <a:p>
            <a:pPr lvl="1"/>
            <a:r>
              <a:rPr lang="en-US" dirty="0"/>
              <a:t>Offer Many Products	Basic, Enhanced, Specialized</a:t>
            </a:r>
          </a:p>
          <a:p>
            <a:pPr lvl="1"/>
            <a:r>
              <a:rPr lang="en-US" dirty="0"/>
              <a:t>In Many Formats	NENA, NAD, USPS, Census, others or custom</a:t>
            </a:r>
          </a:p>
          <a:p>
            <a:pPr lvl="1"/>
            <a:r>
              <a:rPr lang="en-US" dirty="0"/>
              <a:t>For Many 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0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5749-69F5-B540-8C20-2E5FAF63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2BA7-61D7-958E-7963-6CC9F395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Safety &amp; Emergency Management</a:t>
            </a:r>
          </a:p>
          <a:p>
            <a:r>
              <a:rPr lang="en-US" dirty="0"/>
              <a:t>Elections &amp; Voting</a:t>
            </a:r>
          </a:p>
          <a:p>
            <a:r>
              <a:rPr lang="en-US" dirty="0"/>
              <a:t>Census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Broadband</a:t>
            </a:r>
          </a:p>
          <a:p>
            <a:r>
              <a:rPr lang="en-US" dirty="0"/>
              <a:t>Marketing &amp; Mailing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417738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E1F5-0B39-48A1-097C-DB520ACB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E4E0-59DD-EAF4-29F1-CE9CA1C7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3" y="1478296"/>
            <a:ext cx="9898941" cy="39014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Scope – Initial Phase</a:t>
            </a:r>
          </a:p>
          <a:p>
            <a:endParaRPr lang="en-US" dirty="0"/>
          </a:p>
          <a:p>
            <a:pPr lvl="1"/>
            <a:r>
              <a:rPr lang="en-US" dirty="0"/>
              <a:t>Focus on FGDC </a:t>
            </a:r>
            <a:r>
              <a:rPr lang="en-US" b="1" dirty="0"/>
              <a:t>Numbered Thoroughfare</a:t>
            </a:r>
            <a:r>
              <a:rPr lang="en-US" dirty="0"/>
              <a:t> address class</a:t>
            </a:r>
          </a:p>
          <a:p>
            <a:pPr lvl="2"/>
            <a:r>
              <a:rPr lang="en-US" dirty="0"/>
              <a:t>Street Number &amp; Street Name with Unit Number (if present)</a:t>
            </a:r>
          </a:p>
          <a:p>
            <a:pPr lvl="1"/>
            <a:r>
              <a:rPr lang="en-US" dirty="0"/>
              <a:t>Physical street addresses like </a:t>
            </a:r>
            <a:r>
              <a:rPr lang="en-US" dirty="0">
                <a:solidFill>
                  <a:srgbClr val="00B0F0"/>
                </a:solidFill>
              </a:rPr>
              <a:t>123 N Main St</a:t>
            </a:r>
            <a:r>
              <a:rPr lang="en-US" dirty="0"/>
              <a:t>  or  </a:t>
            </a:r>
            <a:r>
              <a:rPr lang="en-US" dirty="0">
                <a:solidFill>
                  <a:srgbClr val="00B0F0"/>
                </a:solidFill>
              </a:rPr>
              <a:t>5432 E Oak Rd Apt 101</a:t>
            </a:r>
          </a:p>
          <a:p>
            <a:pPr lvl="1"/>
            <a:r>
              <a:rPr lang="en-US" dirty="0"/>
              <a:t>All Residential, Non-Residential (Commercial &amp; Government), Group Quarter addresses</a:t>
            </a:r>
          </a:p>
          <a:p>
            <a:pPr lvl="1"/>
            <a:r>
              <a:rPr lang="en-US" dirty="0"/>
              <a:t>Point geometry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in Scope</a:t>
            </a:r>
          </a:p>
          <a:p>
            <a:endParaRPr lang="en-US" dirty="0"/>
          </a:p>
          <a:p>
            <a:pPr lvl="1"/>
            <a:r>
              <a:rPr lang="en-US" dirty="0"/>
              <a:t>Other FGDC address classes (later phases) – Landmark/Point of Interest, Intersection, Range, PO Box</a:t>
            </a:r>
          </a:p>
          <a:p>
            <a:pPr lvl="1"/>
            <a:r>
              <a:rPr lang="en-US" dirty="0"/>
              <a:t>Personal information - names, phone numbers, email addresses (Residential)</a:t>
            </a:r>
          </a:p>
          <a:p>
            <a:pPr lvl="1"/>
            <a:r>
              <a:rPr lang="en-US" dirty="0"/>
              <a:t>Infrastructure only</a:t>
            </a:r>
          </a:p>
        </p:txBody>
      </p:sp>
    </p:spTree>
    <p:extLst>
      <p:ext uri="{BB962C8B-B14F-4D97-AF65-F5344CB8AC3E}">
        <p14:creationId xmlns:p14="http://schemas.microsoft.com/office/powerpoint/2010/main" val="234813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BF04-D045-89E7-E8D7-DB045C15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A416-F87F-79DB-BCEE-3C037982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– Supply Chain</a:t>
            </a:r>
          </a:p>
          <a:p>
            <a:pPr lvl="1"/>
            <a:r>
              <a:rPr lang="en-US" dirty="0"/>
              <a:t>Address Points</a:t>
            </a:r>
          </a:p>
          <a:p>
            <a:pPr lvl="1"/>
            <a:r>
              <a:rPr lang="en-US" dirty="0"/>
              <a:t>Building Footprints</a:t>
            </a:r>
          </a:p>
          <a:p>
            <a:r>
              <a:rPr lang="en-US" dirty="0"/>
              <a:t>Platforms</a:t>
            </a:r>
          </a:p>
          <a:p>
            <a:pPr lvl="1"/>
            <a:r>
              <a:rPr lang="en-US" dirty="0"/>
              <a:t>GEOHub</a:t>
            </a:r>
          </a:p>
          <a:p>
            <a:pPr lvl="1"/>
            <a:r>
              <a:rPr lang="en-US" dirty="0"/>
              <a:t>Oregon Open Data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USPS Coding Accuracy Support System (CASS) subscription – Smarty.com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0C34-C24A-774E-34C0-AEBCDE56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Data</a:t>
            </a:r>
            <a:br>
              <a:rPr lang="en-US" dirty="0"/>
            </a:br>
            <a:r>
              <a:rPr lang="en-US" dirty="0"/>
              <a:t>Supply Chain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A56B-5B92-91A7-99D7-4A07F6AD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8B1F6E8-93D3-FD62-CE70-A7F66DD45915}"/>
              </a:ext>
            </a:extLst>
          </p:cNvPr>
          <p:cNvSpPr txBox="1">
            <a:spLocks/>
          </p:cNvSpPr>
          <p:nvPr/>
        </p:nvSpPr>
        <p:spPr>
          <a:xfrm>
            <a:off x="625023" y="469322"/>
            <a:ext cx="4582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0C0BD"/>
                </a:solidFill>
                <a:latin typeface="+mn-lt"/>
                <a:ea typeface="ADLaM Display" panose="020F0502020204030204" pitchFamily="2" charset="0"/>
                <a:cs typeface="ADLaM Display" panose="020F0502020204030204" pitchFamily="2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C20360-AE4A-7910-5199-28FA0CDE7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700145"/>
              </p:ext>
            </p:extLst>
          </p:nvPr>
        </p:nvGraphicFramePr>
        <p:xfrm>
          <a:off x="2437041" y="725220"/>
          <a:ext cx="6783543" cy="50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495E6D-7984-2229-AEAA-B9B05D1C0D64}"/>
              </a:ext>
            </a:extLst>
          </p:cNvPr>
          <p:cNvCxnSpPr>
            <a:cxnSpLocks/>
          </p:cNvCxnSpPr>
          <p:nvPr/>
        </p:nvCxnSpPr>
        <p:spPr>
          <a:xfrm flipV="1">
            <a:off x="2183560" y="844062"/>
            <a:ext cx="3299228" cy="4818873"/>
          </a:xfrm>
          <a:prstGeom prst="straightConnector1">
            <a:avLst/>
          </a:prstGeom>
          <a:ln w="76200">
            <a:solidFill>
              <a:srgbClr val="D882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9F471E-6ED7-5031-7827-9777C5C950BF}"/>
              </a:ext>
            </a:extLst>
          </p:cNvPr>
          <p:cNvSpPr txBox="1"/>
          <p:nvPr/>
        </p:nvSpPr>
        <p:spPr>
          <a:xfrm rot="18191378">
            <a:off x="2209580" y="4394325"/>
            <a:ext cx="7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Local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B3245-8CB3-3397-B10E-558A415B3EC0}"/>
              </a:ext>
            </a:extLst>
          </p:cNvPr>
          <p:cNvSpPr txBox="1"/>
          <p:nvPr/>
        </p:nvSpPr>
        <p:spPr>
          <a:xfrm rot="18191378">
            <a:off x="2966506" y="2438812"/>
            <a:ext cx="1918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69D0A-C1CC-CB2D-089A-E3A3539CE8A0}"/>
              </a:ext>
            </a:extLst>
          </p:cNvPr>
          <p:cNvSpPr txBox="1"/>
          <p:nvPr/>
        </p:nvSpPr>
        <p:spPr>
          <a:xfrm rot="18191378">
            <a:off x="3922596" y="1121951"/>
            <a:ext cx="181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National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66E5E-B681-ECDC-446F-F508325122D5}"/>
              </a:ext>
            </a:extLst>
          </p:cNvPr>
          <p:cNvSpPr txBox="1"/>
          <p:nvPr/>
        </p:nvSpPr>
        <p:spPr>
          <a:xfrm>
            <a:off x="6828148" y="861238"/>
            <a:ext cx="522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Spatial Data Infrastructure</a:t>
            </a:r>
          </a:p>
          <a:p>
            <a:r>
              <a:rPr lang="en-US" dirty="0"/>
              <a:t>National Address Database</a:t>
            </a:r>
          </a:p>
          <a:p>
            <a:r>
              <a:rPr lang="en-US" dirty="0"/>
              <a:t>Census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76B0D-21AD-9AAE-CCB7-87E618DF15B6}"/>
              </a:ext>
            </a:extLst>
          </p:cNvPr>
          <p:cNvSpPr txBox="1"/>
          <p:nvPr/>
        </p:nvSpPr>
        <p:spPr>
          <a:xfrm>
            <a:off x="7596554" y="2231152"/>
            <a:ext cx="439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OGIC Endorsed statewide standard</a:t>
            </a:r>
          </a:p>
          <a:p>
            <a:r>
              <a:rPr lang="en-US" dirty="0"/>
              <a:t>Publicly available statewide datasets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2D08F-0B97-2EB4-FB49-605C85CD8E3B}"/>
              </a:ext>
            </a:extLst>
          </p:cNvPr>
          <p:cNvSpPr txBox="1"/>
          <p:nvPr/>
        </p:nvSpPr>
        <p:spPr>
          <a:xfrm>
            <a:off x="8215343" y="3468255"/>
            <a:ext cx="364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911 Public Safety Answering Points Regional council of governments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AAA94-FB3B-B789-601A-BEF349F76FF1}"/>
              </a:ext>
            </a:extLst>
          </p:cNvPr>
          <p:cNvSpPr txBox="1"/>
          <p:nvPr/>
        </p:nvSpPr>
        <p:spPr>
          <a:xfrm>
            <a:off x="9004744" y="4700785"/>
            <a:ext cx="287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City, county, tribal</a:t>
            </a:r>
          </a:p>
          <a:p>
            <a:r>
              <a:rPr lang="en-US" dirty="0"/>
              <a:t>Planning, Building Permitting</a:t>
            </a:r>
          </a:p>
          <a:p>
            <a:r>
              <a:rPr lang="en-US" dirty="0"/>
              <a:t>Address Authorities</a:t>
            </a:r>
          </a:p>
        </p:txBody>
      </p:sp>
    </p:spTree>
    <p:extLst>
      <p:ext uri="{BB962C8B-B14F-4D97-AF65-F5344CB8AC3E}">
        <p14:creationId xmlns:p14="http://schemas.microsoft.com/office/powerpoint/2010/main" val="143105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CA75-DBB0-35C6-38D8-F002CAD2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Current</a:t>
            </a:r>
            <a:r>
              <a:rPr lang="en-US" dirty="0"/>
              <a:t> Supply Chain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267C-0010-F435-0D21-861EA6E6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ODEM 911 GIS Data Funding Policy</a:t>
            </a:r>
          </a:p>
          <a:p>
            <a:r>
              <a:rPr lang="en-US" i="1" dirty="0"/>
              <a:t>Quarterly PSAP 911 Data Submissions</a:t>
            </a:r>
          </a:p>
          <a:p>
            <a:r>
              <a:rPr lang="en-US" i="1" dirty="0"/>
              <a:t>ODEM NENA Statewide Aggregation</a:t>
            </a:r>
          </a:p>
          <a:p>
            <a:r>
              <a:rPr lang="en-US" i="1" dirty="0"/>
              <a:t>DAS Statewide Geocoder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Statewide Framework Datasets</a:t>
            </a:r>
          </a:p>
          <a:p>
            <a:r>
              <a:rPr lang="en-US" dirty="0"/>
              <a:t>National Address Database</a:t>
            </a:r>
          </a:p>
          <a:p>
            <a:r>
              <a:rPr lang="en-US" b="1" dirty="0">
                <a:solidFill>
                  <a:srgbClr val="FF0000"/>
                </a:solidFill>
              </a:rPr>
              <a:t>Supply Chain will change for NG911! -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88175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DA3E-5BD8-ACAC-A71C-58652D74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Supply Chain – ODEM Funding 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F3E8F-C8D1-7969-BA3D-B1F04516E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032" y="1287381"/>
            <a:ext cx="7134448" cy="46430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D1751-0FC0-FF18-993A-2ABB35BB3EB8}"/>
              </a:ext>
            </a:extLst>
          </p:cNvPr>
          <p:cNvSpPr txBox="1"/>
          <p:nvPr/>
        </p:nvSpPr>
        <p:spPr>
          <a:xfrm>
            <a:off x="8220891" y="1594569"/>
            <a:ext cx="3500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TAR 801 005 911 GIS MSAG Funding Policy 7/1/2023</a:t>
            </a:r>
          </a:p>
          <a:p>
            <a:endParaRPr lang="nb-NO" dirty="0"/>
          </a:p>
          <a:p>
            <a:r>
              <a:rPr lang="nb-NO" dirty="0"/>
              <a:t>All prior Data Use Agreements have been terminated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38B4-9F7E-FB53-866A-90866375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10866120" cy="1325563"/>
          </a:xfrm>
        </p:spPr>
        <p:txBody>
          <a:bodyPr/>
          <a:lstStyle/>
          <a:p>
            <a:r>
              <a:rPr lang="en-US" dirty="0"/>
              <a:t>Current Supply Chain - Group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B24A7C-0A83-5160-1161-5E58C7A38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" y="1279064"/>
            <a:ext cx="7045233" cy="4894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94E37-FCFF-A997-337C-C743F64AD94E}"/>
              </a:ext>
            </a:extLst>
          </p:cNvPr>
          <p:cNvSpPr txBox="1"/>
          <p:nvPr/>
        </p:nvSpPr>
        <p:spPr>
          <a:xfrm>
            <a:off x="7942217" y="1445623"/>
            <a:ext cx="35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the Funding Policy - </a:t>
            </a:r>
          </a:p>
          <a:p>
            <a:r>
              <a:rPr lang="en-US" dirty="0"/>
              <a:t>PSAPs upload GIS data submissions quarterly to an ArcGIS Online group </a:t>
            </a:r>
          </a:p>
        </p:txBody>
      </p:sp>
    </p:spTree>
    <p:extLst>
      <p:ext uri="{BB962C8B-B14F-4D97-AF65-F5344CB8AC3E}">
        <p14:creationId xmlns:p14="http://schemas.microsoft.com/office/powerpoint/2010/main" val="48891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0B82-D22B-5A62-BFFD-21218D5E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Supply Chain – Aggregated NENA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F8BF9-50B2-4D94-0BA3-96B71A26C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59" y="1368425"/>
            <a:ext cx="8706555" cy="4373156"/>
          </a:xfrm>
        </p:spPr>
      </p:pic>
    </p:spTree>
    <p:extLst>
      <p:ext uri="{BB962C8B-B14F-4D97-AF65-F5344CB8AC3E}">
        <p14:creationId xmlns:p14="http://schemas.microsoft.com/office/powerpoint/2010/main" val="250161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C2C6-8353-6C7C-650F-571FF3F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GEOHub FIT Page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6CC3B-9886-E2B4-4FF2-8551A2F7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37"/>
            <a:ext cx="10154653" cy="43684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https://geohub.oregon.gov</a:t>
            </a:r>
            <a:r>
              <a:rPr lang="en-US" dirty="0"/>
              <a:t> –  </a:t>
            </a:r>
            <a:r>
              <a:rPr lang="en-US" u="sng" dirty="0"/>
              <a:t>Framework Program</a:t>
            </a:r>
            <a:r>
              <a:rPr lang="en-US" dirty="0"/>
              <a:t> heading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132C8-AAF2-6D63-4159-99AAC49C5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000541"/>
            <a:ext cx="7206572" cy="37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0C26-F438-62AF-1E98-D85FEC80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Supply Chain – Oregon Address Locator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63AEE-0E45-620C-64BB-195EEE8DB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9" y="1351333"/>
            <a:ext cx="8946201" cy="43763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EC71E-F7C1-377F-659E-C0C8FB073C9C}"/>
              </a:ext>
            </a:extLst>
          </p:cNvPr>
          <p:cNvSpPr txBox="1"/>
          <p:nvPr/>
        </p:nvSpPr>
        <p:spPr>
          <a:xfrm>
            <a:off x="9666514" y="1690688"/>
            <a:ext cx="2151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December 2023</a:t>
            </a:r>
          </a:p>
          <a:p>
            <a:endParaRPr lang="en-US" dirty="0"/>
          </a:p>
          <a:p>
            <a:r>
              <a:rPr lang="en-US" dirty="0"/>
              <a:t>Over Two Million</a:t>
            </a:r>
          </a:p>
          <a:p>
            <a:r>
              <a:rPr lang="en-US" dirty="0"/>
              <a:t>Address Points</a:t>
            </a:r>
          </a:p>
          <a:p>
            <a:endParaRPr lang="en-US" dirty="0"/>
          </a:p>
          <a:p>
            <a:r>
              <a:rPr lang="en-US" dirty="0"/>
              <a:t>Over 288,000</a:t>
            </a:r>
          </a:p>
          <a:p>
            <a:r>
              <a:rPr lang="en-US" dirty="0"/>
              <a:t>Street Centerlines</a:t>
            </a:r>
          </a:p>
        </p:txBody>
      </p:sp>
    </p:spTree>
    <p:extLst>
      <p:ext uri="{BB962C8B-B14F-4D97-AF65-F5344CB8AC3E}">
        <p14:creationId xmlns:p14="http://schemas.microsoft.com/office/powerpoint/2010/main" val="17042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41F2-9764-77C5-6DB5-C7D7FC96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Supply Chain – Feature Service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820D2-6AB0-069A-4228-C97DE4AE8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51" y="1387739"/>
            <a:ext cx="7358741" cy="44871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C9A3D-0B73-AD65-43DF-B2EFE877374F}"/>
              </a:ext>
            </a:extLst>
          </p:cNvPr>
          <p:cNvSpPr txBox="1"/>
          <p:nvPr/>
        </p:nvSpPr>
        <p:spPr>
          <a:xfrm>
            <a:off x="7715792" y="1690688"/>
            <a:ext cx="436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DRAFT Oregon 911 Addresses</a:t>
            </a:r>
          </a:p>
          <a:p>
            <a:endParaRPr lang="en-US" sz="1600" dirty="0"/>
          </a:p>
          <a:p>
            <a:r>
              <a:rPr lang="en-US" sz="1600" dirty="0"/>
              <a:t>https://geo.maps.arcgis.com/home/item.html?id=</a:t>
            </a:r>
          </a:p>
          <a:p>
            <a:r>
              <a:rPr lang="en-US" sz="1600" dirty="0"/>
              <a:t>2733252edaf44f8e965acdee01f50a89</a:t>
            </a:r>
          </a:p>
          <a:p>
            <a:endParaRPr lang="en-US" sz="1600" dirty="0"/>
          </a:p>
          <a:p>
            <a:r>
              <a:rPr lang="en-US" sz="1600" u="sng" dirty="0"/>
              <a:t>Not</a:t>
            </a:r>
            <a:r>
              <a:rPr lang="en-US" sz="1600" dirty="0"/>
              <a:t> Public – ArcGIS Online group - Login Needed</a:t>
            </a:r>
          </a:p>
        </p:txBody>
      </p:sp>
    </p:spTree>
    <p:extLst>
      <p:ext uri="{BB962C8B-B14F-4D97-AF65-F5344CB8AC3E}">
        <p14:creationId xmlns:p14="http://schemas.microsoft.com/office/powerpoint/2010/main" val="393562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EBFE-116F-6DCB-F4A9-5A721951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0787743" cy="964645"/>
          </a:xfrm>
        </p:spPr>
        <p:txBody>
          <a:bodyPr/>
          <a:lstStyle/>
          <a:p>
            <a:r>
              <a:rPr lang="en-US" dirty="0"/>
              <a:t>Current Supply Chain – Address Database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9FAF56-A7C9-D431-FBDE-0D23F595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90A6F-5969-57BC-5FAB-1650338F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6" y="1329770"/>
            <a:ext cx="11625943" cy="48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5126-6C5A-0A27-515C-983089A6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Standards - 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6D4E-4222-0FFC-89F1-19F3311D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FGDC</a:t>
            </a:r>
            <a:r>
              <a:rPr lang="en-US" dirty="0"/>
              <a:t>	Federal Geographic Data Committee</a:t>
            </a:r>
          </a:p>
          <a:p>
            <a:pPr marL="1828800" lvl="4" indent="0">
              <a:buNone/>
            </a:pPr>
            <a:r>
              <a:rPr lang="en-US" dirty="0"/>
              <a:t>Current OGIC-Endorsed Standard - 2014</a:t>
            </a:r>
          </a:p>
          <a:p>
            <a:r>
              <a:rPr lang="en-US" b="1" dirty="0">
                <a:solidFill>
                  <a:srgbClr val="C00000"/>
                </a:solidFill>
              </a:rPr>
              <a:t>NENA</a:t>
            </a:r>
            <a:r>
              <a:rPr lang="en-US" dirty="0"/>
              <a:t>	National Emergency Number Association</a:t>
            </a:r>
          </a:p>
          <a:p>
            <a:pPr marL="1828800" lvl="4" indent="0">
              <a:buNone/>
            </a:pPr>
            <a:r>
              <a:rPr lang="en-US" dirty="0"/>
              <a:t>NG911 GTAC &amp; PSAPs</a:t>
            </a:r>
          </a:p>
          <a:p>
            <a:r>
              <a:rPr lang="en-US" b="1" dirty="0">
                <a:solidFill>
                  <a:srgbClr val="90C05F"/>
                </a:solidFill>
              </a:rPr>
              <a:t>NAD</a:t>
            </a:r>
            <a:r>
              <a:rPr lang="en-US" dirty="0"/>
              <a:t>		National Address Database</a:t>
            </a:r>
          </a:p>
          <a:p>
            <a:r>
              <a:rPr lang="en-US" b="1" dirty="0">
                <a:solidFill>
                  <a:srgbClr val="40C0BD"/>
                </a:solidFill>
              </a:rPr>
              <a:t>USPS</a:t>
            </a:r>
            <a:r>
              <a:rPr lang="en-US" dirty="0"/>
              <a:t>	US Postal Service</a:t>
            </a:r>
          </a:p>
          <a:p>
            <a:endParaRPr lang="en-US" dirty="0"/>
          </a:p>
          <a:p>
            <a:r>
              <a:rPr lang="en-US" dirty="0"/>
              <a:t>Links for each standard are on the </a:t>
            </a:r>
            <a:r>
              <a:rPr lang="en-US" dirty="0">
                <a:hlinkClick r:id="rId3"/>
              </a:rPr>
              <a:t>GEOHub</a:t>
            </a:r>
            <a:r>
              <a:rPr lang="en-US" dirty="0"/>
              <a:t> Addresses and Buildings Framework page.</a:t>
            </a:r>
          </a:p>
        </p:txBody>
      </p:sp>
    </p:spTree>
    <p:extLst>
      <p:ext uri="{BB962C8B-B14F-4D97-AF65-F5344CB8AC3E}">
        <p14:creationId xmlns:p14="http://schemas.microsoft.com/office/powerpoint/2010/main" val="202737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9B54-C807-DF1A-BD16-3E609289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Standards – All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96D6-B1ED-6410-1EA9-894E8F7C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current OGIC-Endorsed FGDC standard</a:t>
            </a:r>
          </a:p>
          <a:p>
            <a:r>
              <a:rPr lang="en-US" dirty="0"/>
              <a:t>Select another standard</a:t>
            </a:r>
          </a:p>
          <a:p>
            <a:pPr lvl="1"/>
            <a:r>
              <a:rPr lang="en-US" dirty="0"/>
              <a:t>With additional fields</a:t>
            </a:r>
          </a:p>
          <a:p>
            <a:r>
              <a:rPr lang="en-US" dirty="0"/>
              <a:t>Select elements from multiple standards</a:t>
            </a:r>
          </a:p>
          <a:p>
            <a:r>
              <a:rPr lang="en-US" dirty="0"/>
              <a:t>Combine elements from all standards</a:t>
            </a:r>
          </a:p>
          <a:p>
            <a:r>
              <a:rPr lang="en-US" dirty="0"/>
              <a:t>Create a completely new and unique Oregon standard</a:t>
            </a:r>
          </a:p>
          <a:p>
            <a:r>
              <a:rPr lang="en-US" dirty="0"/>
              <a:t>Others??</a:t>
            </a:r>
          </a:p>
        </p:txBody>
      </p:sp>
    </p:spTree>
    <p:extLst>
      <p:ext uri="{BB962C8B-B14F-4D97-AF65-F5344CB8AC3E}">
        <p14:creationId xmlns:p14="http://schemas.microsoft.com/office/powerpoint/2010/main" val="76912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1335-EA52-FA28-B698-2F016DF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0BB0-DF4A-EE9A-201C-FAF8A0B5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6749" cy="3901407"/>
          </a:xfrm>
        </p:spPr>
        <p:txBody>
          <a:bodyPr/>
          <a:lstStyle/>
          <a:p>
            <a:r>
              <a:rPr lang="en-US" dirty="0"/>
              <a:t>FGDC/NENA/NAD are related and very similar</a:t>
            </a:r>
          </a:p>
          <a:p>
            <a:pPr lvl="1"/>
            <a:r>
              <a:rPr lang="en-US" dirty="0"/>
              <a:t>60% match</a:t>
            </a:r>
          </a:p>
          <a:p>
            <a:pPr lvl="2"/>
            <a:r>
              <a:rPr lang="en-US" dirty="0"/>
              <a:t>40% match on three fields</a:t>
            </a:r>
          </a:p>
          <a:p>
            <a:pPr lvl="2"/>
            <a:r>
              <a:rPr lang="en-US" dirty="0"/>
              <a:t>20% match on two fields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9F5B32-9191-14E8-F5E3-257276D29D84}"/>
              </a:ext>
            </a:extLst>
          </p:cNvPr>
          <p:cNvSpPr/>
          <p:nvPr/>
        </p:nvSpPr>
        <p:spPr>
          <a:xfrm>
            <a:off x="6801395" y="2647405"/>
            <a:ext cx="2612534" cy="1600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F2A9F0-FA9D-3799-3974-C4D4841BAAE5}"/>
              </a:ext>
            </a:extLst>
          </p:cNvPr>
          <p:cNvSpPr/>
          <p:nvPr/>
        </p:nvSpPr>
        <p:spPr>
          <a:xfrm>
            <a:off x="8499186" y="2481471"/>
            <a:ext cx="2195269" cy="1600200"/>
          </a:xfrm>
          <a:prstGeom prst="ellipse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387E7C-81C1-5362-CFA4-640A788CB188}"/>
              </a:ext>
            </a:extLst>
          </p:cNvPr>
          <p:cNvSpPr/>
          <p:nvPr/>
        </p:nvSpPr>
        <p:spPr>
          <a:xfrm>
            <a:off x="7888193" y="3165231"/>
            <a:ext cx="2148514" cy="1541247"/>
          </a:xfrm>
          <a:prstGeom prst="ellipse">
            <a:avLst/>
          </a:prstGeom>
          <a:noFill/>
          <a:ln w="28575">
            <a:solidFill>
              <a:srgbClr val="7CA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79FD3-6F28-53AA-AEBA-EBDF4109F44A}"/>
              </a:ext>
            </a:extLst>
          </p:cNvPr>
          <p:cNvSpPr/>
          <p:nvPr/>
        </p:nvSpPr>
        <p:spPr>
          <a:xfrm rot="-1080000">
            <a:off x="7102504" y="3441223"/>
            <a:ext cx="1875731" cy="1216636"/>
          </a:xfrm>
          <a:prstGeom prst="ellipse">
            <a:avLst/>
          </a:prstGeom>
          <a:noFill/>
          <a:ln w="28575">
            <a:solidFill>
              <a:srgbClr val="40C0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38094-7603-B273-298B-B4AD303E012A}"/>
              </a:ext>
            </a:extLst>
          </p:cNvPr>
          <p:cNvSpPr txBox="1"/>
          <p:nvPr/>
        </p:nvSpPr>
        <p:spPr>
          <a:xfrm>
            <a:off x="8845706" y="4274883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A965"/>
                </a:solidFill>
              </a:rPr>
              <a:t>NAD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D5FE0-596E-433F-3FC3-1FE355A241A3}"/>
              </a:ext>
            </a:extLst>
          </p:cNvPr>
          <p:cNvSpPr txBox="1"/>
          <p:nvPr/>
        </p:nvSpPr>
        <p:spPr>
          <a:xfrm>
            <a:off x="9741030" y="2647405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FGDC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C997D-93A7-4EDF-2DF8-931E81673324}"/>
              </a:ext>
            </a:extLst>
          </p:cNvPr>
          <p:cNvSpPr txBox="1"/>
          <p:nvPr/>
        </p:nvSpPr>
        <p:spPr>
          <a:xfrm>
            <a:off x="7030157" y="2980565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09180-C1B8-D529-9AE9-69392908457E}"/>
              </a:ext>
            </a:extLst>
          </p:cNvPr>
          <p:cNvSpPr txBox="1"/>
          <p:nvPr/>
        </p:nvSpPr>
        <p:spPr>
          <a:xfrm>
            <a:off x="7303630" y="4303770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C0BD"/>
                </a:solidFill>
              </a:rPr>
              <a:t>USPS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9FED9-2EFC-E48D-476F-97C95D13A8B8}"/>
              </a:ext>
            </a:extLst>
          </p:cNvPr>
          <p:cNvSpPr/>
          <p:nvPr/>
        </p:nvSpPr>
        <p:spPr>
          <a:xfrm>
            <a:off x="6488517" y="2188532"/>
            <a:ext cx="4699590" cy="321103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E6CA1-0E16-EC98-E143-CA31BA3ED100}"/>
              </a:ext>
            </a:extLst>
          </p:cNvPr>
          <p:cNvSpPr txBox="1"/>
          <p:nvPr/>
        </p:nvSpPr>
        <p:spPr>
          <a:xfrm>
            <a:off x="11021556" y="2950318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OR?</a:t>
            </a:r>
          </a:p>
        </p:txBody>
      </p:sp>
    </p:spTree>
    <p:extLst>
      <p:ext uri="{BB962C8B-B14F-4D97-AF65-F5344CB8AC3E}">
        <p14:creationId xmlns:p14="http://schemas.microsoft.com/office/powerpoint/2010/main" val="328465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A98-44EE-564A-1374-7FADE2C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Standards -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385B-B47C-A6E8-5DAE-C1F708D4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9193" cy="3901407"/>
          </a:xfrm>
        </p:spPr>
        <p:txBody>
          <a:bodyPr/>
          <a:lstStyle/>
          <a:p>
            <a:r>
              <a:rPr lang="en-US" dirty="0"/>
              <a:t>Identify priorities for the address elements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Core		Most important or mandatory, must be </a:t>
            </a:r>
            <a:r>
              <a:rPr lang="en-US" i="1" dirty="0"/>
              <a:t>supplied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Important	Recommended, can be derived from core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Useful 		Optional or nice to have, can be derived from core or 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important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Additional fields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0080-4F4D-DD1D-DCCC-0B5FCFCF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ECB9-1B78-ED9C-1B24-05501DEF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Engagement</a:t>
            </a:r>
          </a:p>
          <a:p>
            <a:r>
              <a:rPr lang="en-US" dirty="0"/>
              <a:t>Improve Data Governance</a:t>
            </a:r>
          </a:p>
          <a:p>
            <a:r>
              <a:rPr lang="en-US" dirty="0"/>
              <a:t>Improve Data Accessibility</a:t>
            </a:r>
          </a:p>
          <a:p>
            <a:r>
              <a:rPr lang="en-US" dirty="0"/>
              <a:t>Improve Data Development</a:t>
            </a:r>
          </a:p>
        </p:txBody>
      </p:sp>
    </p:spTree>
    <p:extLst>
      <p:ext uri="{BB962C8B-B14F-4D97-AF65-F5344CB8AC3E}">
        <p14:creationId xmlns:p14="http://schemas.microsoft.com/office/powerpoint/2010/main" val="78804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3578-C001-C280-BA62-3DFE70FF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- 2024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0C60-4696-9AE7-97C6-1AD91195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Meetings – TBD </a:t>
            </a:r>
            <a:r>
              <a:rPr lang="en-US" i="1" dirty="0"/>
              <a:t>Minimum</a:t>
            </a:r>
            <a:r>
              <a:rPr lang="en-US" dirty="0"/>
              <a:t> of twice a year</a:t>
            </a:r>
          </a:p>
          <a:p>
            <a:r>
              <a:rPr lang="en-US" dirty="0"/>
              <a:t>Workgroup Meetings - TBD</a:t>
            </a:r>
          </a:p>
          <a:p>
            <a:r>
              <a:rPr lang="en-US" dirty="0"/>
              <a:t>Framework Forums – Spring (4/25) and Fall</a:t>
            </a:r>
          </a:p>
          <a:p>
            <a:r>
              <a:rPr lang="en-US" dirty="0"/>
              <a:t>OGIC Meetings - Quarterly</a:t>
            </a:r>
          </a:p>
          <a:p>
            <a:r>
              <a:rPr lang="en-US" dirty="0"/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1020206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Tom.Elder@das.oregon.gov</a:t>
            </a:r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1407"/>
          </a:xfrm>
        </p:spPr>
        <p:txBody>
          <a:bodyPr>
            <a:normAutofit/>
          </a:bodyPr>
          <a:lstStyle/>
          <a:p>
            <a:r>
              <a:rPr lang="en-US" dirty="0"/>
              <a:t>Welcome and Thanks for joining us!</a:t>
            </a:r>
          </a:p>
          <a:p>
            <a:r>
              <a:rPr lang="en-US" dirty="0"/>
              <a:t>Membership is always open to anyone who has the time and interest</a:t>
            </a:r>
          </a:p>
          <a:p>
            <a:r>
              <a:rPr lang="en-US" dirty="0"/>
              <a:t>Two main groups</a:t>
            </a:r>
          </a:p>
          <a:p>
            <a:pPr lvl="1"/>
            <a:r>
              <a:rPr lang="en-US" dirty="0"/>
              <a:t>Data Contributors – Supply</a:t>
            </a:r>
          </a:p>
          <a:p>
            <a:pPr lvl="2"/>
            <a:r>
              <a:rPr lang="en-US" dirty="0"/>
              <a:t>Originators, Address Authorities</a:t>
            </a:r>
          </a:p>
          <a:p>
            <a:pPr lvl="2"/>
            <a:r>
              <a:rPr lang="en-US" dirty="0"/>
              <a:t>Collectors, Aggregators</a:t>
            </a:r>
          </a:p>
          <a:p>
            <a:pPr lvl="1"/>
            <a:r>
              <a:rPr lang="en-US" dirty="0"/>
              <a:t>Data Consumers – Demand</a:t>
            </a:r>
          </a:p>
          <a:p>
            <a:pPr lvl="2"/>
            <a:r>
              <a:rPr lang="en-US" dirty="0"/>
              <a:t>Large projects that require statewide addresses</a:t>
            </a:r>
          </a:p>
          <a:p>
            <a:pPr lvl="2"/>
            <a:r>
              <a:rPr lang="en-US" dirty="0"/>
              <a:t>Routine operations that need addresses that regularly cross boundaries</a:t>
            </a:r>
          </a:p>
        </p:txBody>
      </p:sp>
    </p:spTree>
    <p:extLst>
      <p:ext uri="{BB962C8B-B14F-4D97-AF65-F5344CB8AC3E}">
        <p14:creationId xmlns:p14="http://schemas.microsoft.com/office/powerpoint/2010/main" val="209238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Implementation Team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75EDDFD-6FB8-D87C-DD47-E0C5F209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5417" y="-719570"/>
            <a:ext cx="18360083" cy="161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37D353-9D54-AABF-6222-D5F1DDAFB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16139"/>
              </p:ext>
            </p:extLst>
          </p:nvPr>
        </p:nvGraphicFramePr>
        <p:xfrm>
          <a:off x="967666" y="1394905"/>
          <a:ext cx="8393150" cy="40255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305573">
                  <a:extLst>
                    <a:ext uri="{9D8B030D-6E8A-4147-A177-3AD203B41FA5}">
                      <a16:colId xmlns:a16="http://schemas.microsoft.com/office/drawing/2014/main" val="1446724546"/>
                    </a:ext>
                  </a:extLst>
                </a:gridCol>
                <a:gridCol w="2543858">
                  <a:extLst>
                    <a:ext uri="{9D8B030D-6E8A-4147-A177-3AD203B41FA5}">
                      <a16:colId xmlns:a16="http://schemas.microsoft.com/office/drawing/2014/main" val="3311842202"/>
                    </a:ext>
                  </a:extLst>
                </a:gridCol>
                <a:gridCol w="2009314">
                  <a:extLst>
                    <a:ext uri="{9D8B030D-6E8A-4147-A177-3AD203B41FA5}">
                      <a16:colId xmlns:a16="http://schemas.microsoft.com/office/drawing/2014/main" val="2285075108"/>
                    </a:ext>
                  </a:extLst>
                </a:gridCol>
                <a:gridCol w="2534405">
                  <a:extLst>
                    <a:ext uri="{9D8B030D-6E8A-4147-A177-3AD203B41FA5}">
                      <a16:colId xmlns:a16="http://schemas.microsoft.com/office/drawing/2014/main" val="513611639"/>
                    </a:ext>
                  </a:extLst>
                </a:gridCol>
              </a:tblGrid>
              <a:tr h="207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312702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Alex Petzold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effectLst/>
                        </a:rPr>
                        <a:t>ODEM 911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Matt Williams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DOGAMI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446868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Alicia Wood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Metro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Melanie Wadsworth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Business Oregon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87403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Chrissy Barrows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LCOG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Melissa Foltz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DAS, Framework Coordinator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903501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Daniel Stoelb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ODEM, Preparedness FIT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 Cone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Portland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7898984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Ethan Sharygin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PSU, PDC Director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Rachel Smith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DAS, GIO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142217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Hilary Leavell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City of Salem, WVCC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Tim Esau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Secretary of State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007089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Ismael Padin-Dujon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ODHS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Tim Smothers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Baker County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934058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Janette Cook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Portland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 VanDeWalle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Yamhill Communications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462498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Juliana Wold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effectLst/>
                        </a:rPr>
                        <a:t>ODEM 911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effectLst/>
                        </a:rPr>
                        <a:t>Tom Elder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DAS, FIT Lead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083080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9A0C8D3-C21D-F1EE-4E8D-5CDB4C2E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0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Buildings Theme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Framework Program Overview</a:t>
            </a:r>
          </a:p>
          <a:p>
            <a:r>
              <a:rPr lang="en-US" dirty="0"/>
              <a:t>Formed from Two Related Major Elements</a:t>
            </a:r>
          </a:p>
          <a:p>
            <a:pPr lvl="1"/>
            <a:r>
              <a:rPr lang="en-US" dirty="0"/>
              <a:t>Address Points</a:t>
            </a:r>
          </a:p>
          <a:p>
            <a:pPr lvl="1"/>
            <a:r>
              <a:rPr lang="en-US" dirty="0"/>
              <a:t>Building Footprints</a:t>
            </a:r>
          </a:p>
          <a:p>
            <a:r>
              <a:rPr lang="en-US" dirty="0"/>
              <a:t>Both Major Elements Need –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Datasets</a:t>
            </a:r>
          </a:p>
          <a:p>
            <a:r>
              <a:rPr lang="en-US" dirty="0"/>
              <a:t>Both together will provide the highest level of spatial detail for characterizing the human geography of Oregon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1D7D-779E-97DE-2F69-EF7E38C5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263" y="311465"/>
            <a:ext cx="3309257" cy="1925900"/>
          </a:xfrm>
        </p:spPr>
        <p:txBody>
          <a:bodyPr>
            <a:normAutofit/>
          </a:bodyPr>
          <a:lstStyle/>
          <a:p>
            <a:r>
              <a:rPr lang="en-US" dirty="0"/>
              <a:t>Statewide Public Datasets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5F0D6-417C-2B91-D52E-14264271D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55" y="2582426"/>
            <a:ext cx="3888712" cy="3013977"/>
          </a:xfrm>
        </p:spPr>
        <p:txBody>
          <a:bodyPr/>
          <a:lstStyle/>
          <a:p>
            <a:r>
              <a:rPr lang="en-US" dirty="0"/>
              <a:t>A parcel can have multiple buildings</a:t>
            </a:r>
          </a:p>
          <a:p>
            <a:r>
              <a:rPr lang="en-US" dirty="0"/>
              <a:t>A building can have multiple addresses</a:t>
            </a:r>
          </a:p>
          <a:p>
            <a:r>
              <a:rPr lang="en-US" dirty="0"/>
              <a:t>An address can have multiple locations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281C4-A665-BE50-48AB-D856F2FF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3" y="311465"/>
            <a:ext cx="7551722" cy="5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BF21-6249-98C3-5B9F-5F3CCC2D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Framework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33EF-6877-0240-676C-BF2AE6C6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Cadastral</a:t>
            </a:r>
          </a:p>
          <a:p>
            <a:pPr lvl="1"/>
            <a:r>
              <a:rPr lang="en-US" dirty="0"/>
              <a:t>Parcels</a:t>
            </a:r>
          </a:p>
          <a:p>
            <a:pPr lvl="1"/>
            <a:endParaRPr lang="en-US" dirty="0"/>
          </a:p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Street Centerlines</a:t>
            </a:r>
          </a:p>
          <a:p>
            <a:pPr lvl="1"/>
            <a:endParaRPr lang="en-US" dirty="0"/>
          </a:p>
          <a:p>
            <a:r>
              <a:rPr lang="en-US" dirty="0"/>
              <a:t>Administrative Boundaries</a:t>
            </a:r>
          </a:p>
          <a:p>
            <a:pPr lvl="1"/>
            <a:r>
              <a:rPr lang="en-US" dirty="0"/>
              <a:t>City Limits</a:t>
            </a:r>
          </a:p>
          <a:p>
            <a:pPr lvl="1"/>
            <a:r>
              <a:rPr lang="en-US" dirty="0"/>
              <a:t>County Boundaries</a:t>
            </a:r>
          </a:p>
          <a:p>
            <a:pPr lvl="1"/>
            <a:r>
              <a:rPr lang="en-US" dirty="0"/>
              <a:t>Census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Preparedness</a:t>
            </a:r>
          </a:p>
          <a:p>
            <a:pPr lvl="1"/>
            <a:r>
              <a:rPr lang="en-US" dirty="0"/>
              <a:t>Hospitals</a:t>
            </a:r>
          </a:p>
          <a:p>
            <a:pPr lvl="1"/>
            <a:r>
              <a:rPr lang="en-US" dirty="0"/>
              <a:t>Fire Stations</a:t>
            </a:r>
          </a:p>
          <a:p>
            <a:pPr lvl="1"/>
            <a:r>
              <a:rPr lang="en-US" dirty="0"/>
              <a:t>Schools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3C4C1-3E82-7181-3046-B0D02D99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37" y="3504605"/>
            <a:ext cx="686996" cy="614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FBA97-9873-794E-092A-BDD5E5AB7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37" y="1825625"/>
            <a:ext cx="626299" cy="614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C8B266-0218-ACE5-9087-FF38139E5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438" y="4559507"/>
            <a:ext cx="715894" cy="614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4B34C-97F4-D4EC-092C-EA94383F4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778" y="2620170"/>
            <a:ext cx="715894" cy="6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C2C6-8353-6C7C-650F-571FF3F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&amp;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162C-91D6-2C02-5055-E427BE3C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Geographic Information Council</a:t>
            </a:r>
          </a:p>
          <a:p>
            <a:r>
              <a:rPr lang="en-US" dirty="0"/>
              <a:t>Oregon Next Generation 911 Technical Advisory Committee</a:t>
            </a:r>
          </a:p>
          <a:p>
            <a:pPr lvl="1"/>
            <a:r>
              <a:rPr lang="en-US" dirty="0"/>
              <a:t>Adopt NENA Standard for all Public Safety Answering Points</a:t>
            </a:r>
          </a:p>
          <a:p>
            <a:r>
              <a:rPr lang="en-US" dirty="0"/>
              <a:t>National</a:t>
            </a:r>
          </a:p>
          <a:p>
            <a:pPr lvl="1"/>
            <a:r>
              <a:rPr lang="en-US" dirty="0"/>
              <a:t>NSGIC National States Geographic Information Council</a:t>
            </a:r>
          </a:p>
          <a:p>
            <a:pPr lvl="1"/>
            <a:r>
              <a:rPr lang="en-US" dirty="0"/>
              <a:t>FGDC Address Subcommittee</a:t>
            </a:r>
          </a:p>
          <a:p>
            <a:pPr lvl="1"/>
            <a:r>
              <a:rPr lang="en-US" dirty="0"/>
              <a:t>National Address Database</a:t>
            </a:r>
          </a:p>
          <a:p>
            <a:r>
              <a:rPr lang="en-US" dirty="0"/>
              <a:t>Other States</a:t>
            </a:r>
          </a:p>
        </p:txBody>
      </p:sp>
    </p:spTree>
    <p:extLst>
      <p:ext uri="{BB962C8B-B14F-4D97-AF65-F5344CB8AC3E}">
        <p14:creationId xmlns:p14="http://schemas.microsoft.com/office/powerpoint/2010/main" val="161205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9A37-799E-0564-9D2B-5DA10527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59CF-6236-7AB7-2A19-60C14583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Alaska – Basic Hub Page, Basic Product, Quick setup, Easy to use</a:t>
            </a:r>
          </a:p>
          <a:p>
            <a:r>
              <a:rPr lang="en-US" dirty="0"/>
              <a:t>DC – Rich Hub page, Many products, Other address classes</a:t>
            </a:r>
          </a:p>
          <a:p>
            <a:r>
              <a:rPr lang="en-US" dirty="0"/>
              <a:t>NC – Rich Hub page, Process &amp; uses, Also building footprints</a:t>
            </a:r>
          </a:p>
          <a:p>
            <a:r>
              <a:rPr lang="en-US" dirty="0"/>
              <a:t>MA – Multiple products, Lists &amp; Points - Basic &amp; Advanced</a:t>
            </a:r>
          </a:p>
          <a:p>
            <a:r>
              <a:rPr lang="en-US" dirty="0"/>
              <a:t>NY – Multiple products, NYC – Open Data portal</a:t>
            </a:r>
          </a:p>
          <a:p>
            <a:r>
              <a:rPr lang="en-US" dirty="0"/>
              <a:t>OS – Most sophisticated, Full business model, Multiple products</a:t>
            </a:r>
          </a:p>
        </p:txBody>
      </p:sp>
    </p:spTree>
    <p:extLst>
      <p:ext uri="{BB962C8B-B14F-4D97-AF65-F5344CB8AC3E}">
        <p14:creationId xmlns:p14="http://schemas.microsoft.com/office/powerpoint/2010/main" val="28468790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1201</Words>
  <Application>Microsoft Office PowerPoint</Application>
  <PresentationFormat>Widescreen</PresentationFormat>
  <Paragraphs>299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GEOHub FIT Page</vt:lpstr>
      <vt:lpstr>Introductions</vt:lpstr>
      <vt:lpstr>Framework Implementation Team</vt:lpstr>
      <vt:lpstr>Addresses and Buildings Theme</vt:lpstr>
      <vt:lpstr>Statewide Public Datasets</vt:lpstr>
      <vt:lpstr>Related Framework Themes</vt:lpstr>
      <vt:lpstr>Partnerships &amp; Collaborations</vt:lpstr>
      <vt:lpstr>State Examples</vt:lpstr>
      <vt:lpstr>Getting Started</vt:lpstr>
      <vt:lpstr>Goals – Authoritative, Reliable, Convenient Data</vt:lpstr>
      <vt:lpstr>Many Uses</vt:lpstr>
      <vt:lpstr>Scope - Addresses</vt:lpstr>
      <vt:lpstr>Resources</vt:lpstr>
      <vt:lpstr>Address Data Supply Chain </vt:lpstr>
      <vt:lpstr>Current Supply Chain - Overview</vt:lpstr>
      <vt:lpstr>Current Supply Chain – ODEM Funding Policy</vt:lpstr>
      <vt:lpstr>Current Supply Chain - Group</vt:lpstr>
      <vt:lpstr>Current Supply Chain – Aggregated NENA</vt:lpstr>
      <vt:lpstr>Current Supply Chain – Oregon Address Locator</vt:lpstr>
      <vt:lpstr>Current Supply Chain – Feature Service</vt:lpstr>
      <vt:lpstr>Current Supply Chain – Address Database</vt:lpstr>
      <vt:lpstr>Address Standards - National</vt:lpstr>
      <vt:lpstr>Address Standards – All Options</vt:lpstr>
      <vt:lpstr>Standards Comparison</vt:lpstr>
      <vt:lpstr>Address Standards - Priorities</vt:lpstr>
      <vt:lpstr>Workplans</vt:lpstr>
      <vt:lpstr>Schedule - 2024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ELDER Tom * DAS</cp:lastModifiedBy>
  <cp:revision>182</cp:revision>
  <dcterms:created xsi:type="dcterms:W3CDTF">2024-01-30T22:51:27Z</dcterms:created>
  <dcterms:modified xsi:type="dcterms:W3CDTF">2024-03-18T15:52:30Z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